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media/image22.jpg" ContentType="image/jpeg"/>
  <Override PartName="/ppt/media/image23.jpg" ContentType="image/jpeg"/>
  <Override PartName="/ppt/media/image29.jpg" ContentType="image/jpeg"/>
  <Override PartName="/ppt/notesSlides/notesSlide1.xml" ContentType="application/vnd.openxmlformats-officedocument.presentationml.notesSlide+xml"/>
  <Override PartName="/ppt/media/image6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07" r:id="rId2"/>
    <p:sldId id="303" r:id="rId3"/>
    <p:sldId id="391" r:id="rId4"/>
    <p:sldId id="356" r:id="rId5"/>
    <p:sldId id="489" r:id="rId6"/>
    <p:sldId id="2588" r:id="rId7"/>
    <p:sldId id="512" r:id="rId8"/>
    <p:sldId id="2585" r:id="rId9"/>
    <p:sldId id="2584" r:id="rId10"/>
    <p:sldId id="2597" r:id="rId11"/>
    <p:sldId id="2647" r:id="rId12"/>
    <p:sldId id="2648" r:id="rId13"/>
    <p:sldId id="2649" r:id="rId14"/>
    <p:sldId id="2596" r:id="rId15"/>
    <p:sldId id="2598" r:id="rId16"/>
    <p:sldId id="2599" r:id="rId17"/>
    <p:sldId id="2586" r:id="rId18"/>
    <p:sldId id="2601" r:id="rId19"/>
    <p:sldId id="2603" r:id="rId20"/>
    <p:sldId id="437" r:id="rId21"/>
    <p:sldId id="449" r:id="rId22"/>
    <p:sldId id="2602" r:id="rId23"/>
    <p:sldId id="454" r:id="rId24"/>
    <p:sldId id="455" r:id="rId25"/>
    <p:sldId id="508" r:id="rId26"/>
    <p:sldId id="456" r:id="rId27"/>
    <p:sldId id="458" r:id="rId28"/>
    <p:sldId id="460" r:id="rId29"/>
    <p:sldId id="463" r:id="rId30"/>
    <p:sldId id="484" r:id="rId31"/>
    <p:sldId id="300" r:id="rId32"/>
    <p:sldId id="306" r:id="rId33"/>
    <p:sldId id="2594" r:id="rId34"/>
    <p:sldId id="301" r:id="rId35"/>
    <p:sldId id="307" r:id="rId36"/>
    <p:sldId id="278" r:id="rId37"/>
    <p:sldId id="496" r:id="rId38"/>
    <p:sldId id="436" r:id="rId39"/>
    <p:sldId id="363" r:id="rId40"/>
    <p:sldId id="368" r:id="rId41"/>
    <p:sldId id="491" r:id="rId42"/>
    <p:sldId id="312" r:id="rId43"/>
    <p:sldId id="2592" r:id="rId44"/>
    <p:sldId id="2640" r:id="rId45"/>
    <p:sldId id="261" r:id="rId46"/>
    <p:sldId id="257" r:id="rId47"/>
    <p:sldId id="258" r:id="rId48"/>
    <p:sldId id="2635" r:id="rId49"/>
    <p:sldId id="2641" r:id="rId50"/>
    <p:sldId id="2651" r:id="rId51"/>
    <p:sldId id="2652" r:id="rId52"/>
    <p:sldId id="2654" r:id="rId53"/>
    <p:sldId id="260" r:id="rId54"/>
    <p:sldId id="2632" r:id="rId55"/>
    <p:sldId id="2633" r:id="rId56"/>
    <p:sldId id="2655" r:id="rId57"/>
    <p:sldId id="2621" r:id="rId58"/>
    <p:sldId id="2580" r:id="rId59"/>
    <p:sldId id="1843" r:id="rId60"/>
    <p:sldId id="1853" r:id="rId61"/>
    <p:sldId id="1858" r:id="rId62"/>
    <p:sldId id="1852" r:id="rId63"/>
    <p:sldId id="1859" r:id="rId64"/>
    <p:sldId id="2637" r:id="rId65"/>
    <p:sldId id="1854" r:id="rId66"/>
    <p:sldId id="1855" r:id="rId67"/>
    <p:sldId id="2642" r:id="rId68"/>
    <p:sldId id="2638" r:id="rId69"/>
    <p:sldId id="2644" r:id="rId70"/>
    <p:sldId id="2645" r:id="rId71"/>
    <p:sldId id="2643" r:id="rId72"/>
    <p:sldId id="2646" r:id="rId7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83" autoAdjust="0"/>
  </p:normalViewPr>
  <p:slideViewPr>
    <p:cSldViewPr snapToGrid="0">
      <p:cViewPr varScale="1">
        <p:scale>
          <a:sx n="61" d="100"/>
          <a:sy n="61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9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dig.0000341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chat-completions" TargetMode="External"/><Relationship Id="rId2" Type="http://schemas.openxmlformats.org/officeDocument/2006/relationships/hyperlink" Target="https://aistudio.google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DB2157.334D31D0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EB74-78D3-CE41-065B-766C56E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Sensitivity in Full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2627-23A8-EAF4-6D9D-9BB507970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7469" cy="4351338"/>
          </a:xfrm>
        </p:spPr>
        <p:txBody>
          <a:bodyPr/>
          <a:lstStyle/>
          <a:p>
            <a:r>
              <a:rPr lang="en-US" dirty="0"/>
              <a:t>Fine-tuning requires carefully adjusting hyperparameters (e.g., learning rate, epochs, batch size) to prevent </a:t>
            </a:r>
            <a:r>
              <a:rPr lang="en-US" dirty="0">
                <a:solidFill>
                  <a:srgbClr val="C00000"/>
                </a:solidFill>
              </a:rPr>
              <a:t>underfitting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models are </a:t>
            </a:r>
            <a:r>
              <a:rPr lang="en-US" dirty="0">
                <a:solidFill>
                  <a:srgbClr val="C00000"/>
                </a:solidFill>
              </a:rPr>
              <a:t>more sensitive</a:t>
            </a:r>
            <a:r>
              <a:rPr lang="en-US" dirty="0"/>
              <a:t> to these hyperparameters, making the process of tuning more challenging.</a:t>
            </a:r>
          </a:p>
          <a:p>
            <a:r>
              <a:rPr lang="en-US" dirty="0">
                <a:solidFill>
                  <a:srgbClr val="C00000"/>
                </a:solidFill>
              </a:rPr>
              <a:t>Before</a:t>
            </a:r>
            <a:r>
              <a:rPr lang="en-US" dirty="0"/>
              <a:t> final fine-tuning investigate the best set of hyper-parameters :</a:t>
            </a:r>
          </a:p>
          <a:p>
            <a:pPr marL="514350" indent="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best practices </a:t>
            </a:r>
            <a:r>
              <a:rPr lang="en-US" dirty="0"/>
              <a:t>for candidate settings</a:t>
            </a:r>
          </a:p>
          <a:p>
            <a:pPr marL="514350" indent="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training loss </a:t>
            </a:r>
            <a:r>
              <a:rPr lang="en-US" dirty="0"/>
              <a:t>to evaluate settings</a:t>
            </a:r>
          </a:p>
          <a:p>
            <a:pPr marL="514350" indent="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validation / test </a:t>
            </a:r>
            <a:r>
              <a:rPr lang="en-US" dirty="0"/>
              <a:t>data to evaluate settings</a:t>
            </a:r>
          </a:p>
          <a:p>
            <a:pPr marL="514350" indent="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Compare</a:t>
            </a:r>
            <a:r>
              <a:rPr lang="en-US" dirty="0"/>
              <a:t> the results of different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1E2C9-229A-3857-24F8-091E7B01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410" y="4486335"/>
            <a:ext cx="3406666" cy="21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5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D555-79C5-1F6A-59CD-2566D1AC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–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F542-DE90-8602-1ECD-108DBDCD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3" y="1690688"/>
            <a:ext cx="10515600" cy="4351338"/>
          </a:xfrm>
        </p:spPr>
        <p:txBody>
          <a:bodyPr/>
          <a:lstStyle/>
          <a:p>
            <a:r>
              <a:rPr lang="en-US" sz="2400" b="1" dirty="0"/>
              <a:t>Catastrophic Forgetting</a:t>
            </a:r>
            <a:r>
              <a:rPr lang="en-US" sz="2400" dirty="0"/>
              <a:t>: A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can cause the model to quickly </a:t>
            </a:r>
            <a:r>
              <a:rPr lang="en-US" sz="2400" dirty="0">
                <a:solidFill>
                  <a:srgbClr val="C00000"/>
                </a:solidFill>
              </a:rPr>
              <a:t>forget</a:t>
            </a:r>
            <a:r>
              <a:rPr lang="en-US" sz="2400" dirty="0"/>
              <a:t> knowledge learned during its initial training phase.</a:t>
            </a:r>
          </a:p>
          <a:p>
            <a:r>
              <a:rPr lang="en-US" sz="2400" b="1" dirty="0"/>
              <a:t>Overfitting to New Data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rates heighten the risk of </a:t>
            </a:r>
            <a:r>
              <a:rPr lang="en-US" sz="2400" dirty="0">
                <a:solidFill>
                  <a:srgbClr val="C00000"/>
                </a:solidFill>
              </a:rPr>
              <a:t>overfitting</a:t>
            </a:r>
            <a:r>
              <a:rPr lang="en-US" sz="2400" dirty="0"/>
              <a:t> particularly if dataset is small, reducing generalization</a:t>
            </a:r>
          </a:p>
          <a:p>
            <a:r>
              <a:rPr lang="en-US" sz="2400" b="1" dirty="0"/>
              <a:t>Underfitting</a:t>
            </a:r>
            <a:r>
              <a:rPr lang="en-US" sz="2400" dirty="0"/>
              <a:t>: A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might </a:t>
            </a:r>
            <a:r>
              <a:rPr lang="en-US" sz="2400" dirty="0">
                <a:solidFill>
                  <a:srgbClr val="C00000"/>
                </a:solidFill>
              </a:rPr>
              <a:t>prevent</a:t>
            </a:r>
            <a:r>
              <a:rPr lang="en-US" sz="2400" dirty="0"/>
              <a:t> the model from effectively adapting to the new data, especially if the model needs substantial updates to learn new patterns.</a:t>
            </a:r>
          </a:p>
          <a:p>
            <a:r>
              <a:rPr lang="en-US" sz="2400" b="1" dirty="0"/>
              <a:t>Convergence Problem</a:t>
            </a:r>
            <a:r>
              <a:rPr lang="en-US" sz="2400" dirty="0"/>
              <a:t>: With a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rate, the model will update very gradually and might </a:t>
            </a:r>
            <a:r>
              <a:rPr lang="en-US" sz="2400" dirty="0">
                <a:solidFill>
                  <a:srgbClr val="C00000"/>
                </a:solidFill>
              </a:rPr>
              <a:t>not converge </a:t>
            </a:r>
            <a:r>
              <a:rPr lang="en-US" sz="2400" dirty="0"/>
              <a:t>to the optimum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B5B11B1E-988B-5C50-D1E9-D393A037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88" y="4955226"/>
            <a:ext cx="3700055" cy="1902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D8DD4-61CA-A7DE-CA6E-7CA624685AB7}"/>
              </a:ext>
            </a:extLst>
          </p:cNvPr>
          <p:cNvSpPr txBox="1"/>
          <p:nvPr/>
        </p:nvSpPr>
        <p:spPr>
          <a:xfrm>
            <a:off x="1356281" y="5906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Gradual Warm-Up and Decay of Learning Rate can be helpful</a:t>
            </a:r>
          </a:p>
        </p:txBody>
      </p:sp>
    </p:spTree>
    <p:extLst>
      <p:ext uri="{BB962C8B-B14F-4D97-AF65-F5344CB8AC3E}">
        <p14:creationId xmlns:p14="http://schemas.microsoft.com/office/powerpoint/2010/main" val="177076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EF5D-117C-A742-F1CB-58CDE28B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–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18B18-1790-CD6B-3F25-23402928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Generalization</a:t>
            </a:r>
            <a:r>
              <a:rPr lang="en-US" sz="2400" dirty="0"/>
              <a:t>: While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 batch sizes can sometimes </a:t>
            </a:r>
            <a:r>
              <a:rPr lang="en-US" sz="2400" dirty="0">
                <a:solidFill>
                  <a:srgbClr val="C00000"/>
                </a:solidFill>
              </a:rPr>
              <a:t>enhance generalization</a:t>
            </a:r>
            <a:r>
              <a:rPr lang="en-US" sz="2400" dirty="0"/>
              <a:t>, too small a batch size risks overfitting to the </a:t>
            </a: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in the data. </a:t>
            </a:r>
          </a:p>
          <a:p>
            <a:r>
              <a:rPr lang="en-US" sz="2400" b="1" dirty="0"/>
              <a:t>Sensitivity to Learning Rate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Smaller</a:t>
            </a:r>
            <a:r>
              <a:rPr lang="en-US" sz="2400" dirty="0"/>
              <a:t> batch sizes can make training more sensitive to the choice of learning rate. With too </a:t>
            </a:r>
            <a:r>
              <a:rPr lang="en-US" sz="2400" dirty="0">
                <a:solidFill>
                  <a:srgbClr val="C00000"/>
                </a:solidFill>
              </a:rPr>
              <a:t>high a learning rate</a:t>
            </a:r>
            <a:r>
              <a:rPr lang="en-US" sz="2400" dirty="0"/>
              <a:t>, small batches can produce </a:t>
            </a:r>
            <a:r>
              <a:rPr lang="en-US" sz="2400" dirty="0">
                <a:solidFill>
                  <a:srgbClr val="C00000"/>
                </a:solidFill>
              </a:rPr>
              <a:t>erratic</a:t>
            </a:r>
            <a:r>
              <a:rPr lang="en-US" sz="2400" dirty="0"/>
              <a:t> gradients.</a:t>
            </a:r>
          </a:p>
          <a:p>
            <a:r>
              <a:rPr lang="en-US" sz="2400" b="1" dirty="0"/>
              <a:t>Limited Gradient Diversity</a:t>
            </a:r>
            <a:r>
              <a:rPr lang="en-US" sz="2400" dirty="0"/>
              <a:t>: A large batch size may capture the </a:t>
            </a:r>
            <a:r>
              <a:rPr lang="en-US" sz="2400" dirty="0">
                <a:solidFill>
                  <a:srgbClr val="C00000"/>
                </a:solidFill>
              </a:rPr>
              <a:t>average</a:t>
            </a:r>
            <a:r>
              <a:rPr lang="en-US" sz="2400" dirty="0"/>
              <a:t> gradient well but can prevent the model from adapting effectively to </a:t>
            </a:r>
            <a:r>
              <a:rPr lang="en-US" sz="2400" dirty="0">
                <a:solidFill>
                  <a:srgbClr val="C00000"/>
                </a:solidFill>
              </a:rPr>
              <a:t>nuanced</a:t>
            </a:r>
            <a:r>
              <a:rPr lang="en-US" sz="2400" dirty="0"/>
              <a:t> patterns in the fine-tuning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4470F-B457-A2AB-E1DF-D5240BD0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16" y="4925092"/>
            <a:ext cx="5875283" cy="1769001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72A018B-C8E9-C5DE-6E07-93DB79978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48" y="4761186"/>
            <a:ext cx="2896152" cy="2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0286-5C17-A6CC-5B61-459B83A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- Epochs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736D-3221-953B-13CE-D3BA42C5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397"/>
            <a:ext cx="10786241" cy="4351338"/>
          </a:xfrm>
        </p:spPr>
        <p:txBody>
          <a:bodyPr/>
          <a:lstStyle/>
          <a:p>
            <a:r>
              <a:rPr lang="en-US" sz="2400" b="1" dirty="0"/>
              <a:t>Catastrophic Forgetting</a:t>
            </a:r>
            <a:r>
              <a:rPr lang="en-US" sz="2400" dirty="0"/>
              <a:t>: With too </a:t>
            </a:r>
            <a:r>
              <a:rPr lang="en-US" sz="2400" dirty="0">
                <a:solidFill>
                  <a:srgbClr val="C00000"/>
                </a:solidFill>
              </a:rPr>
              <a:t>many</a:t>
            </a:r>
            <a:r>
              <a:rPr lang="en-US" sz="2400" dirty="0"/>
              <a:t> fine-tuning epochs, there is a risk of catastrophic </a:t>
            </a:r>
            <a:r>
              <a:rPr lang="en-US" sz="2400" dirty="0">
                <a:solidFill>
                  <a:srgbClr val="C00000"/>
                </a:solidFill>
              </a:rPr>
              <a:t>forgetting</a:t>
            </a:r>
            <a:r>
              <a:rPr lang="en-US" sz="2400" dirty="0"/>
              <a:t>, potentially harming performance on a range of other tasks.</a:t>
            </a:r>
          </a:p>
          <a:p>
            <a:r>
              <a:rPr lang="en-US" sz="2400" b="1" dirty="0"/>
              <a:t>Decreased Model Flexibility</a:t>
            </a:r>
            <a:r>
              <a:rPr lang="en-US" sz="2400" dirty="0"/>
              <a:t>: With </a:t>
            </a:r>
            <a:r>
              <a:rPr lang="en-US" sz="2400" dirty="0">
                <a:solidFill>
                  <a:srgbClr val="C00000"/>
                </a:solidFill>
              </a:rPr>
              <a:t>excessive</a:t>
            </a:r>
            <a:r>
              <a:rPr lang="en-US" sz="2400" dirty="0"/>
              <a:t> fine-tuning, the model may become </a:t>
            </a:r>
            <a:r>
              <a:rPr lang="en-US" sz="2400" dirty="0">
                <a:solidFill>
                  <a:srgbClr val="C00000"/>
                </a:solidFill>
              </a:rPr>
              <a:t>too specialized</a:t>
            </a:r>
            <a:r>
              <a:rPr lang="en-US" sz="2400" dirty="0"/>
              <a:t>, losing its flexibility to handle a diverse set of queries</a:t>
            </a:r>
          </a:p>
          <a:p>
            <a:r>
              <a:rPr lang="en-US" sz="2400" b="1" dirty="0"/>
              <a:t>Underfitting</a:t>
            </a:r>
            <a:r>
              <a:rPr lang="en-US" sz="2400" dirty="0"/>
              <a:t>: With too </a:t>
            </a:r>
            <a:r>
              <a:rPr lang="en-US" sz="2400" dirty="0">
                <a:solidFill>
                  <a:srgbClr val="C00000"/>
                </a:solidFill>
              </a:rPr>
              <a:t>few</a:t>
            </a:r>
            <a:r>
              <a:rPr lang="en-US" sz="2400" dirty="0"/>
              <a:t> epochs, the model may not have enough time to learn the patterns in the fine-tuning dataset. </a:t>
            </a:r>
          </a:p>
          <a:p>
            <a:r>
              <a:rPr lang="en-US" sz="2400" b="1" dirty="0"/>
              <a:t>Sensitivity to Learning Rate</a:t>
            </a:r>
            <a:r>
              <a:rPr lang="en-US" sz="2400" dirty="0"/>
              <a:t>: If the fine-tuning is done with a </a:t>
            </a:r>
            <a:r>
              <a:rPr lang="en-US" sz="2400" dirty="0">
                <a:solidFill>
                  <a:srgbClr val="C00000"/>
                </a:solidFill>
              </a:rPr>
              <a:t>low learning </a:t>
            </a:r>
            <a:r>
              <a:rPr lang="en-US" sz="2400" dirty="0"/>
              <a:t>rate, a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 number of epochs may </a:t>
            </a:r>
            <a:r>
              <a:rPr lang="en-US" sz="2400" dirty="0">
                <a:solidFill>
                  <a:srgbClr val="C00000"/>
                </a:solidFill>
              </a:rPr>
              <a:t>not allow </a:t>
            </a:r>
            <a:r>
              <a:rPr lang="en-US" sz="2400" dirty="0"/>
              <a:t>the model to make meaningful progress.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E8773-20BE-348D-C621-8ADADCEF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86" y="4866288"/>
            <a:ext cx="3627714" cy="18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DF32-FC6B-393D-088A-2DFD978C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Fine-Tuning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A3A2-F1AC-8564-CEB3-3D7846E6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7469" cy="4351338"/>
          </a:xfrm>
        </p:spPr>
        <p:txBody>
          <a:bodyPr/>
          <a:lstStyle/>
          <a:p>
            <a:r>
              <a:rPr lang="en-US" dirty="0"/>
              <a:t>Risk of loss of Pre-trained Knowledge (Catastrophic </a:t>
            </a:r>
            <a:r>
              <a:rPr lang="en-US" dirty="0">
                <a:solidFill>
                  <a:srgbClr val="C00000"/>
                </a:solidFill>
              </a:rPr>
              <a:t>forgetting</a:t>
            </a:r>
            <a:r>
              <a:rPr lang="en-US" dirty="0"/>
              <a:t>)</a:t>
            </a:r>
          </a:p>
          <a:p>
            <a:r>
              <a:rPr lang="en-US" dirty="0"/>
              <a:t>Risk of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fine-tuning data (especially if the </a:t>
            </a:r>
            <a:r>
              <a:rPr lang="en-US" dirty="0">
                <a:solidFill>
                  <a:srgbClr val="C00000"/>
                </a:solidFill>
              </a:rPr>
              <a:t>dataset is small</a:t>
            </a:r>
            <a:r>
              <a:rPr lang="en-US" dirty="0"/>
              <a:t>)</a:t>
            </a:r>
          </a:p>
          <a:p>
            <a:r>
              <a:rPr lang="en-US" dirty="0"/>
              <a:t>Sometimes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 the model's ability to </a:t>
            </a:r>
            <a:r>
              <a:rPr lang="en-US" dirty="0">
                <a:solidFill>
                  <a:srgbClr val="C00000"/>
                </a:solidFill>
              </a:rPr>
              <a:t>generalize</a:t>
            </a:r>
            <a:r>
              <a:rPr lang="en-US" dirty="0"/>
              <a:t> to other tasks</a:t>
            </a:r>
          </a:p>
          <a:p>
            <a:r>
              <a:rPr lang="en-US" dirty="0"/>
              <a:t>Requires </a:t>
            </a:r>
            <a:r>
              <a:rPr lang="en-US" dirty="0">
                <a:solidFill>
                  <a:srgbClr val="C00000"/>
                </a:solidFill>
              </a:rPr>
              <a:t>significant computational resources </a:t>
            </a:r>
            <a:r>
              <a:rPr lang="en-US" dirty="0"/>
              <a:t>and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8607E-1320-C876-5269-DE6219A3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760" y="4002243"/>
            <a:ext cx="3342583" cy="28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72129C-FD78-00F7-8D76-7D68E24F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22" y="3867578"/>
            <a:ext cx="3242205" cy="2895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2C940-6914-2A48-2174-F2A2E3D5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D79B-5F9A-8141-C066-4EEF5491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679"/>
            <a:ext cx="10670628" cy="4351338"/>
          </a:xfrm>
        </p:spPr>
        <p:txBody>
          <a:bodyPr/>
          <a:lstStyle/>
          <a:p>
            <a:r>
              <a:rPr lang="en-US" dirty="0"/>
              <a:t>Only a </a:t>
            </a:r>
            <a:r>
              <a:rPr lang="en-US" dirty="0">
                <a:solidFill>
                  <a:srgbClr val="C00000"/>
                </a:solidFill>
              </a:rPr>
              <a:t>subset</a:t>
            </a:r>
            <a:r>
              <a:rPr lang="en-US" dirty="0"/>
              <a:t> of the model's layers (usually the </a:t>
            </a:r>
            <a:r>
              <a:rPr lang="en-US" dirty="0">
                <a:solidFill>
                  <a:srgbClr val="C00000"/>
                </a:solidFill>
              </a:rPr>
              <a:t>later layers </a:t>
            </a:r>
            <a:r>
              <a:rPr lang="en-US" dirty="0"/>
              <a:t>closer to the output) are trained while the rest of the model remains </a:t>
            </a:r>
            <a:r>
              <a:rPr lang="en-US" dirty="0">
                <a:solidFill>
                  <a:srgbClr val="C00000"/>
                </a:solidFill>
              </a:rPr>
              <a:t>frozen</a:t>
            </a:r>
            <a:r>
              <a:rPr lang="en-US" dirty="0"/>
              <a:t> (unchanged)</a:t>
            </a:r>
          </a:p>
          <a:p>
            <a:r>
              <a:rPr lang="en-US" dirty="0"/>
              <a:t>In LLMs, </a:t>
            </a:r>
            <a:r>
              <a:rPr lang="en-US" dirty="0">
                <a:solidFill>
                  <a:srgbClr val="C00000"/>
                </a:solidFill>
              </a:rPr>
              <a:t>earlier layers </a:t>
            </a:r>
            <a:r>
              <a:rPr lang="en-US" dirty="0"/>
              <a:t>capture more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and low-level features (e.g., syntax), while </a:t>
            </a:r>
            <a:r>
              <a:rPr lang="en-US" dirty="0">
                <a:solidFill>
                  <a:srgbClr val="C00000"/>
                </a:solidFill>
              </a:rPr>
              <a:t>later layers </a:t>
            </a:r>
            <a:r>
              <a:rPr lang="en-US" dirty="0"/>
              <a:t>capture more complex and </a:t>
            </a:r>
            <a:r>
              <a:rPr lang="en-US" dirty="0">
                <a:solidFill>
                  <a:srgbClr val="C00000"/>
                </a:solidFill>
              </a:rPr>
              <a:t>task-specific </a:t>
            </a:r>
            <a:r>
              <a:rPr lang="en-US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1AE9-02F0-C426-0CAD-2E4A61C681E7}"/>
              </a:ext>
            </a:extLst>
          </p:cNvPr>
          <p:cNvSpPr txBox="1"/>
          <p:nvPr/>
        </p:nvSpPr>
        <p:spPr>
          <a:xfrm>
            <a:off x="3216166" y="4739158"/>
            <a:ext cx="33212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General Knowledge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Task-specific Knowledge</a:t>
            </a:r>
          </a:p>
        </p:txBody>
      </p:sp>
    </p:spTree>
    <p:extLst>
      <p:ext uri="{BB962C8B-B14F-4D97-AF65-F5344CB8AC3E}">
        <p14:creationId xmlns:p14="http://schemas.microsoft.com/office/powerpoint/2010/main" val="43788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F7B912-531E-43FC-D5CA-D1BE073A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98" y="4616103"/>
            <a:ext cx="5150562" cy="217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E8122-6AC1-AEE7-8EB7-29D320F6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FAAF-AE8B-45D5-5EAD-82FB28F6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6"/>
            <a:ext cx="11017469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Less computational </a:t>
            </a:r>
            <a:r>
              <a:rPr lang="en-US" dirty="0"/>
              <a:t>resources compared to full fine-tuning</a:t>
            </a:r>
          </a:p>
          <a:p>
            <a:r>
              <a:rPr lang="en-US" dirty="0"/>
              <a:t>Better for </a:t>
            </a:r>
            <a:r>
              <a:rPr lang="en-US" dirty="0">
                <a:solidFill>
                  <a:srgbClr val="C00000"/>
                </a:solidFill>
              </a:rPr>
              <a:t>small datasets </a:t>
            </a:r>
            <a:r>
              <a:rPr lang="en-US" dirty="0"/>
              <a:t>since less parameters needs to be trained</a:t>
            </a:r>
          </a:p>
          <a:p>
            <a:r>
              <a:rPr lang="en-US" dirty="0">
                <a:solidFill>
                  <a:srgbClr val="C00000"/>
                </a:solidFill>
              </a:rPr>
              <a:t>Reduces risk of overfitting </a:t>
            </a:r>
            <a:r>
              <a:rPr lang="en-US" dirty="0"/>
              <a:t>since most parameters are frozen</a:t>
            </a:r>
          </a:p>
          <a:p>
            <a:r>
              <a:rPr lang="en-US" dirty="0">
                <a:solidFill>
                  <a:srgbClr val="C00000"/>
                </a:solidFill>
              </a:rPr>
              <a:t>Reduces risk of catastrophic forgetting </a:t>
            </a:r>
            <a:r>
              <a:rPr lang="en-US" dirty="0"/>
              <a:t>since most parameters are frozen</a:t>
            </a:r>
          </a:p>
          <a:p>
            <a:r>
              <a:rPr lang="en-US" dirty="0"/>
              <a:t>Effective when domain-specific adaptation is needed but the </a:t>
            </a:r>
            <a:r>
              <a:rPr lang="en-US" dirty="0">
                <a:solidFill>
                  <a:srgbClr val="C00000"/>
                </a:solidFill>
              </a:rPr>
              <a:t>core knowledge</a:t>
            </a:r>
            <a:r>
              <a:rPr lang="en-US" dirty="0"/>
              <a:t> should remain intact</a:t>
            </a:r>
          </a:p>
          <a:p>
            <a:r>
              <a:rPr lang="en-US" dirty="0"/>
              <a:t>Sometimes </a:t>
            </a:r>
            <a:r>
              <a:rPr lang="en-US" dirty="0">
                <a:solidFill>
                  <a:srgbClr val="C00000"/>
                </a:solidFill>
              </a:rPr>
              <a:t>insufficient for complex tasks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6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4700-BDCB-3963-73EA-6BFC87C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Finetuning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BA44F-86E1-159A-7F17-F70F1930F7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3607" y="1493310"/>
            <a:ext cx="11122572" cy="245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backbone is shared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separate output layers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task-specific heads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are often used for each task. </a:t>
            </a:r>
            <a:r>
              <a:rPr lang="en-US" dirty="0"/>
              <a:t>Task-specific heads can be: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Classification head</a:t>
            </a:r>
            <a:r>
              <a:rPr lang="en-US" dirty="0"/>
              <a:t> (for tasks like text classification, sentiment analysis)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Regression head</a:t>
            </a:r>
            <a:r>
              <a:rPr lang="en-US" dirty="0"/>
              <a:t> (for tasks like predicting a continuous variable)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Generation head</a:t>
            </a:r>
            <a:r>
              <a:rPr lang="en-US" dirty="0"/>
              <a:t> (for tasks like text generation or translation)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D06C6-9248-86D8-ADA1-1403E817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75" y="3815748"/>
            <a:ext cx="74580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8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8A1D-B375-A68A-02D5-92742F3C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796F-CD42-7131-5BAD-597E6BD5B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Task-Specific Head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task-specific output layers </a:t>
            </a:r>
            <a:r>
              <a:rPr lang="en-US" dirty="0"/>
              <a:t>can be feed forward layers (e.g., for classification) on top of the pre-trained model.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Frozen Pre-Trained Layers</a:t>
            </a:r>
            <a:r>
              <a:rPr lang="en-US" dirty="0"/>
              <a:t>: The </a:t>
            </a:r>
            <a:r>
              <a:rPr lang="en-US" dirty="0">
                <a:solidFill>
                  <a:srgbClr val="C00000"/>
                </a:solidFill>
              </a:rPr>
              <a:t>pre-trained</a:t>
            </a:r>
            <a:r>
              <a:rPr lang="en-US" dirty="0"/>
              <a:t> model's internal parameters are </a:t>
            </a:r>
            <a:r>
              <a:rPr lang="en-US" dirty="0">
                <a:solidFill>
                  <a:srgbClr val="C00000"/>
                </a:solidFill>
              </a:rPr>
              <a:t>frozen</a:t>
            </a:r>
            <a:r>
              <a:rPr lang="en-US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Fine-Tuning on Task-Specific Data</a:t>
            </a:r>
            <a:r>
              <a:rPr lang="en-US" dirty="0"/>
              <a:t>: Train the model on task-specific labeled data </a:t>
            </a:r>
            <a:r>
              <a:rPr lang="en-US" dirty="0">
                <a:solidFill>
                  <a:srgbClr val="C00000"/>
                </a:solidFill>
              </a:rPr>
              <a:t>updating</a:t>
            </a:r>
            <a:r>
              <a:rPr lang="en-US" dirty="0"/>
              <a:t> only the parameters in the </a:t>
            </a:r>
            <a:r>
              <a:rPr lang="en-US" dirty="0">
                <a:solidFill>
                  <a:srgbClr val="C00000"/>
                </a:solidFill>
              </a:rPr>
              <a:t>heads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B9D19-D1CD-0E8C-A25D-CCAEFE15E048}"/>
              </a:ext>
            </a:extLst>
          </p:cNvPr>
          <p:cNvSpPr txBox="1"/>
          <p:nvPr/>
        </p:nvSpPr>
        <p:spPr>
          <a:xfrm>
            <a:off x="1909724" y="5718860"/>
            <a:ext cx="6786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pretrained model is used as a </a:t>
            </a:r>
            <a:r>
              <a:rPr lang="en-US" dirty="0">
                <a:solidFill>
                  <a:srgbClr val="C00000"/>
                </a:solidFill>
              </a:rPr>
              <a:t>feature extractor</a:t>
            </a:r>
            <a:r>
              <a:rPr lang="en-US" dirty="0"/>
              <a:t>, and only a task-specific head is finetuned while the rest of the model remains frozen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2E6DE-3640-52B5-0703-2842EA90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383" y="4372304"/>
            <a:ext cx="2780772" cy="21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BC923F-5DF1-B739-1FBE-21D4E5F4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286" y="4305985"/>
            <a:ext cx="2392514" cy="2552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DC12C-4C39-C9C4-0E82-45A15960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Task-specific 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9623-A535-391D-105F-867CA63A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9690"/>
            <a:ext cx="11164615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Since only a small portion of the model (the head) is trained, it is </a:t>
            </a:r>
            <a:r>
              <a:rPr lang="en-US" dirty="0">
                <a:solidFill>
                  <a:srgbClr val="C00000"/>
                </a:solidFill>
              </a:rPr>
              <a:t>computationally efficient</a:t>
            </a:r>
          </a:p>
          <a:p>
            <a:pPr>
              <a:buFont typeface="+mj-lt"/>
              <a:buAutoNum type="arabicPeriod"/>
            </a:pPr>
            <a:r>
              <a:rPr lang="en-US" dirty="0"/>
              <a:t>Since only the head is trained, it works well on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task-specific datasets</a:t>
            </a:r>
          </a:p>
          <a:p>
            <a:pPr>
              <a:buFont typeface="+mj-lt"/>
              <a:buAutoNum type="arabicPeriod"/>
            </a:pPr>
            <a:r>
              <a:rPr lang="en-US" dirty="0"/>
              <a:t>Preserving pre-trained knowledge on frozen layers </a:t>
            </a:r>
            <a:r>
              <a:rPr lang="en-US" dirty="0">
                <a:solidFill>
                  <a:srgbClr val="C00000"/>
                </a:solidFill>
              </a:rPr>
              <a:t>prevents catastrophic forgetting</a:t>
            </a:r>
          </a:p>
          <a:p>
            <a:pPr>
              <a:buFont typeface="+mj-lt"/>
              <a:buAutoNum type="arabicPeriod"/>
            </a:pPr>
            <a:r>
              <a:rPr lang="en-US" dirty="0"/>
              <a:t>frozen feature layers may restrict the model from learning </a:t>
            </a:r>
            <a:r>
              <a:rPr lang="en-US" dirty="0">
                <a:solidFill>
                  <a:srgbClr val="C00000"/>
                </a:solidFill>
              </a:rPr>
              <a:t>task-specific features </a:t>
            </a:r>
            <a:r>
              <a:rPr lang="en-US" dirty="0"/>
              <a:t>that could improve performance of heads.</a:t>
            </a: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DBB6F-7833-8153-B524-DC9F74BE67BF}"/>
              </a:ext>
            </a:extLst>
          </p:cNvPr>
          <p:cNvSpPr txBox="1"/>
          <p:nvPr/>
        </p:nvSpPr>
        <p:spPr>
          <a:xfrm>
            <a:off x="7945820" y="5745516"/>
            <a:ext cx="188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Frozen Layers</a:t>
            </a:r>
          </a:p>
        </p:txBody>
      </p:sp>
    </p:spTree>
    <p:extLst>
      <p:ext uri="{BB962C8B-B14F-4D97-AF65-F5344CB8AC3E}">
        <p14:creationId xmlns:p14="http://schemas.microsoft.com/office/powerpoint/2010/main" val="169443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EE32-2DB4-9A5A-D453-F6771490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4" y="358449"/>
            <a:ext cx="10358120" cy="677108"/>
          </a:xfrm>
        </p:spPr>
        <p:txBody>
          <a:bodyPr/>
          <a:lstStyle/>
          <a:p>
            <a:r>
              <a:rPr lang="en-US" dirty="0"/>
              <a:t>LLM Applications Other Than Text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59EA5-D2E5-2846-4E82-388DB476C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836" y="1559559"/>
            <a:ext cx="11374164" cy="3016210"/>
          </a:xfrm>
        </p:spPr>
        <p:txBody>
          <a:bodyPr/>
          <a:lstStyle/>
          <a:p>
            <a:r>
              <a:rPr lang="en-US" dirty="0"/>
              <a:t>An LLM might respond to a prompt from aspect of </a:t>
            </a:r>
            <a:r>
              <a:rPr lang="en-US" dirty="0">
                <a:solidFill>
                  <a:srgbClr val="C00000"/>
                </a:solidFill>
              </a:rPr>
              <a:t>text generation </a:t>
            </a:r>
            <a:r>
              <a:rPr lang="en-US" dirty="0"/>
              <a:t>which is not necessarily aligned with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user intent </a:t>
            </a:r>
          </a:p>
          <a:p>
            <a:r>
              <a:rPr lang="en-US" dirty="0"/>
              <a:t>There are many different applications of LLMs such as question answering, sentiment analysis, coding, etc. which are </a:t>
            </a:r>
            <a:r>
              <a:rPr lang="en-US" dirty="0">
                <a:solidFill>
                  <a:srgbClr val="C00000"/>
                </a:solidFill>
              </a:rPr>
              <a:t>not aligned with text generation</a:t>
            </a:r>
          </a:p>
          <a:p>
            <a:r>
              <a:rPr lang="en-US" dirty="0"/>
              <a:t>Although LLM capabilities for generating text can be used for many applications, they need to </a:t>
            </a:r>
            <a:r>
              <a:rPr lang="en-US" dirty="0">
                <a:solidFill>
                  <a:srgbClr val="C00000"/>
                </a:solidFill>
              </a:rPr>
              <a:t>train </a:t>
            </a:r>
            <a:r>
              <a:rPr lang="en-US" dirty="0"/>
              <a:t>for responses aligned with </a:t>
            </a:r>
            <a:r>
              <a:rPr lang="en-US" dirty="0">
                <a:solidFill>
                  <a:srgbClr val="C00000"/>
                </a:solidFill>
              </a:rPr>
              <a:t>user intent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D352F-4BAC-AE10-C3C5-7BD67C47834A}"/>
              </a:ext>
            </a:extLst>
          </p:cNvPr>
          <p:cNvSpPr txBox="1"/>
          <p:nvPr/>
        </p:nvSpPr>
        <p:spPr>
          <a:xfrm>
            <a:off x="3620813" y="47964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Question Answering without Finetuning:</a:t>
            </a:r>
          </a:p>
          <a:p>
            <a:r>
              <a:rPr lang="en-US" sz="2400" b="1" dirty="0"/>
              <a:t>Prompt</a:t>
            </a:r>
            <a:r>
              <a:rPr lang="en-US" sz="2400" dirty="0"/>
              <a:t>: “</a:t>
            </a:r>
            <a:r>
              <a:rPr lang="en-US" sz="2400" i="1" dirty="0"/>
              <a:t>teach me how to bake bread</a:t>
            </a:r>
            <a:r>
              <a:rPr lang="en-US" sz="2400" dirty="0"/>
              <a:t>” </a:t>
            </a:r>
          </a:p>
          <a:p>
            <a:r>
              <a:rPr lang="en-US" sz="2400" b="1" dirty="0"/>
              <a:t>Response</a:t>
            </a:r>
            <a:r>
              <a:rPr lang="en-US" sz="2400" dirty="0"/>
              <a:t>:  “</a:t>
            </a:r>
            <a:r>
              <a:rPr lang="en-US" sz="2400" i="1" dirty="0"/>
              <a:t>in a home oven.”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954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064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Parameter-Efficient</a:t>
            </a:r>
            <a:r>
              <a:rPr spc="-20" dirty="0"/>
              <a:t> </a:t>
            </a:r>
            <a:r>
              <a:rPr spc="-30" dirty="0"/>
              <a:t>Fine-Tuning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307320" cy="195951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Rather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fine-tuning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parameters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entire</a:t>
            </a:r>
            <a:r>
              <a:rPr sz="2800" spc="-5" dirty="0">
                <a:latin typeface="Calibri"/>
                <a:cs typeface="Calibri"/>
              </a:rPr>
              <a:t> model,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only fine-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tune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weights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400" b="1" spc="-5" dirty="0">
                <a:latin typeface="Calibri"/>
                <a:cs typeface="Calibri"/>
              </a:rPr>
              <a:t>Adapter-Based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external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neural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task</a:t>
            </a:r>
            <a:endParaRPr sz="2400" dirty="0">
              <a:latin typeface="Calibri"/>
              <a:cs typeface="Calibri"/>
            </a:endParaRPr>
          </a:p>
          <a:p>
            <a:pPr marL="698500" marR="43815" lvl="1" indent="-228600">
              <a:lnSpc>
                <a:spcPts val="2590"/>
              </a:lnSpc>
              <a:spcBef>
                <a:spcPts val="53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b="1" spc="-15" dirty="0">
                <a:latin typeface="Calibri"/>
                <a:cs typeface="Calibri"/>
              </a:rPr>
              <a:t>Reparameterization</a:t>
            </a:r>
            <a:r>
              <a:rPr sz="2400" spc="-15" dirty="0">
                <a:latin typeface="Calibri"/>
                <a:cs typeface="Calibri"/>
              </a:rPr>
              <a:t>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reparametrize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parameter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efficient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training</a:t>
            </a:r>
            <a:r>
              <a:rPr lang="en-US" sz="2400" dirty="0">
                <a:latin typeface="Calibri"/>
                <a:cs typeface="Calibri"/>
              </a:rPr>
              <a:t> (e.g.,</a:t>
            </a:r>
            <a:r>
              <a:rPr sz="2000" spc="-5" dirty="0" err="1">
                <a:latin typeface="Calibri"/>
                <a:cs typeface="Calibri"/>
              </a:rPr>
              <a:t>LoRA</a:t>
            </a:r>
            <a:r>
              <a:rPr lang="en-US" sz="2000" spc="-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D5337-F463-A978-3358-7E6D0DBE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41" y="3700604"/>
            <a:ext cx="2590800" cy="31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5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73888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1300" algn="l"/>
              </a:tabLst>
            </a:pPr>
            <a:r>
              <a:rPr lang="en-US" dirty="0"/>
              <a:t>Adapter-based 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260" y="1795779"/>
            <a:ext cx="11408735" cy="226985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61620" indent="-228600">
              <a:lnSpc>
                <a:spcPts val="312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Adapter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modules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injecting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new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layers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layer of the pre-trained model</a:t>
            </a:r>
          </a:p>
          <a:p>
            <a:pPr marL="241300" marR="261620" indent="-228600">
              <a:lnSpc>
                <a:spcPts val="312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/>
              <a:t>Typically, </a:t>
            </a:r>
            <a:r>
              <a:rPr lang="en-US" sz="2800" dirty="0">
                <a:latin typeface="Calibri"/>
                <a:cs typeface="Calibri"/>
              </a:rPr>
              <a:t>these layers consist of a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small feedforward </a:t>
            </a:r>
            <a:r>
              <a:rPr lang="en-US" sz="2800" dirty="0">
                <a:latin typeface="Calibri"/>
                <a:cs typeface="Calibri"/>
              </a:rPr>
              <a:t>neural network that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transforms</a:t>
            </a:r>
            <a:r>
              <a:rPr lang="en-US" sz="2800" dirty="0">
                <a:latin typeface="Calibri"/>
                <a:cs typeface="Calibri"/>
              </a:rPr>
              <a:t> the input from the preceding layer and pass it to the next layer</a:t>
            </a:r>
            <a:endParaRPr sz="2800" dirty="0">
              <a:latin typeface="Calibri"/>
              <a:cs typeface="Calibri"/>
            </a:endParaRPr>
          </a:p>
          <a:p>
            <a:pPr marL="241300" marR="53975" indent="-228600">
              <a:lnSpc>
                <a:spcPts val="3000"/>
              </a:lnSpc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During </a:t>
            </a:r>
            <a:r>
              <a:rPr sz="2800" spc="-10" dirty="0">
                <a:latin typeface="Calibri"/>
                <a:cs typeface="Calibri"/>
              </a:rPr>
              <a:t>training,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original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weights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untouched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adapter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weights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updated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Picture 4" descr="A diagram of a transformer block&#10;&#10;Description automatically generated">
            <a:extLst>
              <a:ext uri="{FF2B5EF4-FFF2-40B4-BE49-F238E27FC236}">
                <a16:creationId xmlns:a16="http://schemas.microsoft.com/office/drawing/2014/main" id="{073D3B3B-FDB8-3AB2-3CE6-E97BC937C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8" y="3774785"/>
            <a:ext cx="5390707" cy="28848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03192-0227-E368-5353-EF87907D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Adapter-Based Fine-Tuning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7BB9E5-AEC2-F37F-F853-957F92EC14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66062"/>
            <a:ext cx="1098520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Requires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fewer computational resources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>
                <a:solidFill>
                  <a:srgbClr val="C00000"/>
                </a:solidFill>
              </a:rPr>
              <a:t>Reduces </a:t>
            </a:r>
            <a:r>
              <a:rPr lang="en-US" dirty="0"/>
              <a:t>risk of catastrophic </a:t>
            </a:r>
            <a:r>
              <a:rPr lang="en-US" dirty="0">
                <a:solidFill>
                  <a:srgbClr val="C00000"/>
                </a:solidFill>
              </a:rPr>
              <a:t>forgetting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Can be used across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multiple tasks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by switching adapters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2800" spc="-15" dirty="0">
                <a:latin typeface="Calibri"/>
                <a:cs typeface="Calibri"/>
              </a:rPr>
              <a:t>Can </a:t>
            </a:r>
            <a:r>
              <a:rPr lang="en-US" sz="2800" spc="-10" dirty="0">
                <a:latin typeface="Calibri"/>
                <a:cs typeface="Calibri"/>
              </a:rPr>
              <a:t>achieve</a:t>
            </a:r>
            <a:r>
              <a:rPr lang="en-US" sz="2800" spc="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 </a:t>
            </a:r>
            <a:r>
              <a:rPr lang="en-US" sz="2800" spc="-5" dirty="0">
                <a:latin typeface="Calibri"/>
                <a:cs typeface="Calibri"/>
              </a:rPr>
              <a:t>similar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performance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full / partial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fine-tuning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with</a:t>
            </a:r>
            <a:r>
              <a:rPr lang="en-US" sz="2800" spc="15" dirty="0">
                <a:latin typeface="Calibri"/>
                <a:cs typeface="Calibri"/>
              </a:rPr>
              <a:t> much </a:t>
            </a:r>
            <a:r>
              <a:rPr lang="en-US" sz="2800" spc="-20" dirty="0">
                <a:solidFill>
                  <a:srgbClr val="C00000"/>
                </a:solidFill>
                <a:latin typeface="Calibri"/>
                <a:cs typeface="Calibri"/>
              </a:rPr>
              <a:t>less re-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trained</a:t>
            </a:r>
            <a:r>
              <a:rPr lang="en-US" sz="2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C00000"/>
                </a:solidFill>
                <a:latin typeface="Calibri"/>
                <a:cs typeface="Calibri"/>
              </a:rPr>
              <a:t>parameters</a:t>
            </a:r>
            <a:r>
              <a:rPr lang="en-US" sz="2800" spc="-20" dirty="0">
                <a:latin typeface="Calibri"/>
                <a:cs typeface="Calibri"/>
              </a:rPr>
              <a:t>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May not achieve as high performance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as full fine-tuning on some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Requires implementation of adapter layers in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model architecture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2800" spc="-25" dirty="0">
                <a:latin typeface="Calibri"/>
                <a:cs typeface="Calibri"/>
              </a:rPr>
              <a:t>Make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the model</a:t>
            </a:r>
            <a:r>
              <a:rPr lang="en-US" sz="2800" spc="-15" dirty="0">
                <a:latin typeface="Calibri"/>
                <a:cs typeface="Calibri"/>
              </a:rPr>
              <a:t> size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larger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4" name="Picture 3" descr="A graph of performance and performance&#10;&#10;Description automatically generated with medium confidence">
            <a:extLst>
              <a:ext uri="{FF2B5EF4-FFF2-40B4-BE49-F238E27FC236}">
                <a16:creationId xmlns:a16="http://schemas.microsoft.com/office/drawing/2014/main" id="{443D1B6A-8959-EE69-87B2-178C3D03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56" y="4244982"/>
            <a:ext cx="3647090" cy="26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0D4E-1844-9366-F0B5-DA60CB63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0" y="561619"/>
            <a:ext cx="10358120" cy="677108"/>
          </a:xfrm>
        </p:spPr>
        <p:txBody>
          <a:bodyPr/>
          <a:lstStyle/>
          <a:p>
            <a:r>
              <a:rPr lang="en-US" dirty="0"/>
              <a:t>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67152-B6BD-5B85-0311-B07B1619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30" y="1795779"/>
            <a:ext cx="10721339" cy="43088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LoRA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reparameterization</a:t>
            </a:r>
            <a:r>
              <a:rPr lang="en-US" dirty="0"/>
              <a:t> method to fine-tune large-scale models efficiently by targeting a </a:t>
            </a:r>
            <a:r>
              <a:rPr lang="en-US" dirty="0">
                <a:solidFill>
                  <a:srgbClr val="C00000"/>
                </a:solidFill>
              </a:rPr>
              <a:t>small subset </a:t>
            </a:r>
            <a:r>
              <a:rPr lang="en-US" dirty="0"/>
              <a:t>of the model’s weights that have the </a:t>
            </a:r>
            <a:r>
              <a:rPr lang="en-US" dirty="0">
                <a:solidFill>
                  <a:srgbClr val="C00000"/>
                </a:solidFill>
              </a:rPr>
              <a:t>most significant </a:t>
            </a:r>
            <a:r>
              <a:rPr lang="en-US" dirty="0"/>
              <a:t>impact on the task at hand. LORA achieves this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Tracking changes </a:t>
            </a:r>
            <a:r>
              <a:rPr lang="en-US" dirty="0"/>
              <a:t>to weights </a:t>
            </a:r>
            <a:r>
              <a:rPr lang="en-US" dirty="0">
                <a:solidFill>
                  <a:srgbClr val="C00000"/>
                </a:solidFill>
              </a:rPr>
              <a:t>instead of updating </a:t>
            </a:r>
            <a:r>
              <a:rPr lang="en-US" dirty="0"/>
              <a:t>them directly.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Decomposing</a:t>
            </a:r>
            <a:r>
              <a:rPr lang="en-US" dirty="0"/>
              <a:t> large matrices of weight changes into </a:t>
            </a:r>
            <a:r>
              <a:rPr lang="en-US" dirty="0">
                <a:solidFill>
                  <a:srgbClr val="C00000"/>
                </a:solidFill>
              </a:rPr>
              <a:t>smaller matrices </a:t>
            </a:r>
            <a:r>
              <a:rPr lang="en-US" dirty="0"/>
              <a:t>that contain the “trainable parameters.”</a:t>
            </a:r>
          </a:p>
          <a:p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830779-9464-D30C-FE20-2F44F37A7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14" y="4487497"/>
            <a:ext cx="5644055" cy="23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3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grid with numbers&#10;&#10;Description automatically generated">
            <a:extLst>
              <a:ext uri="{FF2B5EF4-FFF2-40B4-BE49-F238E27FC236}">
                <a16:creationId xmlns:a16="http://schemas.microsoft.com/office/drawing/2014/main" id="{594A4A26-DCF7-0B22-3892-F9A3EDE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73" y="3525819"/>
            <a:ext cx="8001000" cy="3332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14EFF-9F64-35C9-C103-0E98F3BE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spc="-40" dirty="0"/>
              <a:t>Low-rank Matrices -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B9F73-43DA-111B-6ECF-579DB3F32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670" y="1066800"/>
            <a:ext cx="11079261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Imagine a 5x5 matrix as a storage unit with 25 spaces.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LORA breaks it down into two </a:t>
            </a:r>
            <a:r>
              <a:rPr lang="en-US" dirty="0">
                <a:solidFill>
                  <a:srgbClr val="C00000"/>
                </a:solidFill>
              </a:rPr>
              <a:t>smaller matrices </a:t>
            </a:r>
            <a:r>
              <a:rPr lang="en-US" dirty="0"/>
              <a:t>through matrix decomposition with “r” as rank(the dimension): a 5x1 matrix (5 spaces) and a 1x5 matrix (5 spaces).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dirty="0">
                <a:solidFill>
                  <a:srgbClr val="C00000"/>
                </a:solidFill>
              </a:rPr>
              <a:t>reduces</a:t>
            </a:r>
            <a:r>
              <a:rPr lang="en-US" dirty="0"/>
              <a:t> the total storage requirement from 25 to just 10, making the model more compact.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647CB-D34E-A4E5-1195-080D32EE0939}"/>
              </a:ext>
            </a:extLst>
          </p:cNvPr>
          <p:cNvSpPr txBox="1"/>
          <p:nvPr/>
        </p:nvSpPr>
        <p:spPr>
          <a:xfrm>
            <a:off x="1954925" y="6053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x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FF3F7-9F01-4503-C1C4-CDF411F4AAD6}"/>
              </a:ext>
            </a:extLst>
          </p:cNvPr>
          <p:cNvSpPr txBox="1"/>
          <p:nvPr/>
        </p:nvSpPr>
        <p:spPr>
          <a:xfrm>
            <a:off x="4821621" y="6124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x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7DA4-F89B-BA25-AA16-16C14FFEDA24}"/>
              </a:ext>
            </a:extLst>
          </p:cNvPr>
          <p:cNvSpPr txBox="1"/>
          <p:nvPr/>
        </p:nvSpPr>
        <p:spPr>
          <a:xfrm>
            <a:off x="8617488" y="6564964"/>
            <a:ext cx="1968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x 5</a:t>
            </a:r>
          </a:p>
        </p:txBody>
      </p:sp>
    </p:spTree>
    <p:extLst>
      <p:ext uri="{BB962C8B-B14F-4D97-AF65-F5344CB8AC3E}">
        <p14:creationId xmlns:p14="http://schemas.microsoft.com/office/powerpoint/2010/main" val="154916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20E8-5C1B-509E-1CC1-F4BDDA8F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dirty="0"/>
              <a:t>Training Process with LORA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577AB-D0E9-26CA-0714-AFBD57140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598" y="1131741"/>
            <a:ext cx="11127830" cy="3016210"/>
          </a:xfrm>
        </p:spPr>
        <p:txBody>
          <a:bodyPr/>
          <a:lstStyle/>
          <a:p>
            <a:r>
              <a:rPr lang="en-US" dirty="0"/>
              <a:t>During training, only the parameters of the change matrices(</a:t>
            </a:r>
            <a:r>
              <a:rPr lang="en-US" dirty="0">
                <a:solidFill>
                  <a:srgbClr val="C00000"/>
                </a:solidFill>
              </a:rPr>
              <a:t>low-rank matrices</a:t>
            </a:r>
            <a:r>
              <a:rPr lang="en-US" dirty="0"/>
              <a:t>) are </a:t>
            </a:r>
            <a:r>
              <a:rPr lang="en-US" dirty="0">
                <a:solidFill>
                  <a:srgbClr val="C00000"/>
                </a:solidFill>
              </a:rPr>
              <a:t>updated</a:t>
            </a:r>
            <a:r>
              <a:rPr lang="en-US" dirty="0"/>
              <a:t>. The rest of the model remains unchanged (</a:t>
            </a:r>
            <a:r>
              <a:rPr lang="en-US" dirty="0">
                <a:solidFill>
                  <a:srgbClr val="C00000"/>
                </a:solidFill>
              </a:rPr>
              <a:t>frozen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C00000"/>
                </a:solidFill>
              </a:rPr>
              <a:t>Backpropagate</a:t>
            </a:r>
            <a:r>
              <a:rPr lang="en-US" dirty="0"/>
              <a:t> to update the low-rank matrices</a:t>
            </a:r>
          </a:p>
          <a:p>
            <a:r>
              <a:rPr lang="en-US" dirty="0"/>
              <a:t>The output of the fine-tuned model now comes from the </a:t>
            </a:r>
            <a:r>
              <a:rPr lang="en-US" dirty="0">
                <a:solidFill>
                  <a:srgbClr val="C00000"/>
                </a:solidFill>
              </a:rPr>
              <a:t>combination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original</a:t>
            </a:r>
            <a:r>
              <a:rPr lang="en-US" dirty="0"/>
              <a:t> weights and the adapted </a:t>
            </a:r>
            <a:r>
              <a:rPr lang="en-US" dirty="0">
                <a:solidFill>
                  <a:srgbClr val="C00000"/>
                </a:solidFill>
              </a:rPr>
              <a:t>matrices</a:t>
            </a:r>
            <a:r>
              <a:rPr lang="en-US" dirty="0"/>
              <a:t>. </a:t>
            </a:r>
          </a:p>
          <a:p>
            <a:r>
              <a:rPr lang="en-US" dirty="0"/>
              <a:t>This allows the model to </a:t>
            </a:r>
            <a:r>
              <a:rPr lang="en-US" dirty="0">
                <a:solidFill>
                  <a:srgbClr val="C00000"/>
                </a:solidFill>
              </a:rPr>
              <a:t>retain</a:t>
            </a:r>
            <a:r>
              <a:rPr lang="en-US" dirty="0"/>
              <a:t> its original knowledge while </a:t>
            </a:r>
            <a:r>
              <a:rPr lang="en-US" dirty="0">
                <a:solidFill>
                  <a:srgbClr val="C00000"/>
                </a:solidFill>
              </a:rPr>
              <a:t>adapting</a:t>
            </a:r>
            <a:r>
              <a:rPr lang="en-US" dirty="0"/>
              <a:t> to the new task.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DAEC-50F6-2A15-559D-68AA9D6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339" y="4620500"/>
            <a:ext cx="5158540" cy="2211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A83A3-4538-2883-3268-D4174A62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08" y="4474649"/>
            <a:ext cx="4587437" cy="21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5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90C0-8395-A022-E641-29F925F4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9" y="520689"/>
            <a:ext cx="10358120" cy="677108"/>
          </a:xfrm>
        </p:spPr>
        <p:txBody>
          <a:bodyPr/>
          <a:lstStyle/>
          <a:p>
            <a:r>
              <a:rPr lang="en-US" spc="-40" dirty="0"/>
              <a:t>Parameter-Efficiency in Large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04A7D-37F8-C40B-5C2D-A1A5BF6F1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30" y="1795779"/>
            <a:ext cx="10721339" cy="2082538"/>
          </a:xfrm>
        </p:spPr>
        <p:txBody>
          <a:bodyPr/>
          <a:lstStyle/>
          <a:p>
            <a:r>
              <a:rPr lang="en-US" dirty="0"/>
              <a:t>Working with decomposed matrices </a:t>
            </a:r>
            <a:r>
              <a:rPr lang="en-US" dirty="0">
                <a:solidFill>
                  <a:srgbClr val="C00000"/>
                </a:solidFill>
              </a:rPr>
              <a:t>reduces</a:t>
            </a:r>
            <a:r>
              <a:rPr lang="en-US" dirty="0"/>
              <a:t> the number of involved parameters significantly, especially in </a:t>
            </a:r>
            <a:r>
              <a:rPr lang="en-US" dirty="0">
                <a:solidFill>
                  <a:srgbClr val="C00000"/>
                </a:solidFill>
              </a:rPr>
              <a:t>huge models</a:t>
            </a:r>
          </a:p>
          <a:p>
            <a:r>
              <a:rPr lang="en-US" dirty="0"/>
              <a:t>Not only does this </a:t>
            </a:r>
            <a:r>
              <a:rPr lang="en-US" dirty="0">
                <a:solidFill>
                  <a:srgbClr val="C00000"/>
                </a:solidFill>
              </a:rPr>
              <a:t>save space</a:t>
            </a:r>
            <a:r>
              <a:rPr lang="en-US" dirty="0"/>
              <a:t>, but it also accelerates computations. Working with </a:t>
            </a:r>
            <a:r>
              <a:rPr lang="en-US" dirty="0">
                <a:solidFill>
                  <a:srgbClr val="C00000"/>
                </a:solidFill>
              </a:rPr>
              <a:t>smaller</a:t>
            </a:r>
            <a:r>
              <a:rPr lang="en-US" dirty="0"/>
              <a:t> matrices involves fewer calculations, leading to </a:t>
            </a: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fine-tuning.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CD285-83FC-4612-0FE1-09D8E749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90" y="3607676"/>
            <a:ext cx="5081758" cy="31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4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56C5-6561-3C72-D31F-2B20FDA0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LoRA</a:t>
            </a:r>
            <a:r>
              <a:rPr lang="en-US" dirty="0"/>
              <a:t>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03BB-DA53-CA11-7DAF-FE72906EF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64" y="1287720"/>
            <a:ext cx="11304270" cy="60324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LLMs pre-trained on huge data learn on a </a:t>
            </a:r>
            <a:r>
              <a:rPr lang="en-US" dirty="0">
                <a:solidFill>
                  <a:srgbClr val="C00000"/>
                </a:solidFill>
              </a:rPr>
              <a:t>wide variety of tasks</a:t>
            </a:r>
            <a:r>
              <a:rPr lang="en-U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Improve performance / fine-tune LLM to a subset task, usually </a:t>
            </a:r>
            <a:r>
              <a:rPr lang="en-US" dirty="0">
                <a:solidFill>
                  <a:srgbClr val="C00000"/>
                </a:solidFill>
              </a:rPr>
              <a:t>don’t need a lot of weights </a:t>
            </a:r>
            <a:r>
              <a:rPr lang="en-US" dirty="0"/>
              <a:t>to be changed.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models are </a:t>
            </a:r>
            <a:r>
              <a:rPr lang="en-US" dirty="0">
                <a:solidFill>
                  <a:srgbClr val="C00000"/>
                </a:solidFill>
              </a:rPr>
              <a:t>bigger</a:t>
            </a:r>
            <a:r>
              <a:rPr lang="en-US" dirty="0"/>
              <a:t> than they need to be for the </a:t>
            </a:r>
            <a:r>
              <a:rPr lang="en-US" dirty="0">
                <a:solidFill>
                  <a:srgbClr val="C00000"/>
                </a:solidFill>
              </a:rPr>
              <a:t>training data</a:t>
            </a:r>
            <a:r>
              <a:rPr lang="en-US" dirty="0"/>
              <a:t>(over-parameterized), and not all of the parameters strictly matter (</a:t>
            </a:r>
            <a:r>
              <a:rPr lang="en-US" dirty="0">
                <a:solidFill>
                  <a:srgbClr val="C00000"/>
                </a:solidFill>
              </a:rPr>
              <a:t>low intrinsic dimension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also </a:t>
            </a:r>
            <a:r>
              <a:rPr lang="en-US" dirty="0">
                <a:solidFill>
                  <a:srgbClr val="C00000"/>
                </a:solidFill>
              </a:rPr>
              <a:t>redundancy</a:t>
            </a:r>
            <a:r>
              <a:rPr lang="en-US" dirty="0"/>
              <a:t> and linear </a:t>
            </a:r>
            <a:r>
              <a:rPr lang="en-US" dirty="0">
                <a:solidFill>
                  <a:srgbClr val="C00000"/>
                </a:solidFill>
              </a:rPr>
              <a:t>correlation</a:t>
            </a:r>
            <a:r>
              <a:rPr lang="en-US" dirty="0"/>
              <a:t> within the parameters.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15267-790B-22E5-78CD-A2C42899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76" y="4469761"/>
            <a:ext cx="3715757" cy="2201038"/>
          </a:xfrm>
          <a:prstGeom prst="rect">
            <a:avLst/>
          </a:prstGeom>
        </p:spPr>
      </p:pic>
      <p:pic>
        <p:nvPicPr>
          <p:cNvPr id="5" name="Picture 4" descr="A black and white image of a grid with numbers&#10;&#10;Description automatically generated">
            <a:extLst>
              <a:ext uri="{FF2B5EF4-FFF2-40B4-BE49-F238E27FC236}">
                <a16:creationId xmlns:a16="http://schemas.microsoft.com/office/drawing/2014/main" id="{56F08E59-C920-6A58-1611-CA01EB576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10" y="4750676"/>
            <a:ext cx="4853628" cy="2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7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84B6-473C-ACE9-6C3C-7BA482FD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1354217"/>
          </a:xfrm>
        </p:spPr>
        <p:txBody>
          <a:bodyPr/>
          <a:lstStyle/>
          <a:p>
            <a:r>
              <a:rPr lang="en-US" dirty="0"/>
              <a:t>Increasing the Precision of </a:t>
            </a:r>
            <a:r>
              <a:rPr lang="en-US" dirty="0" err="1"/>
              <a:t>LoRA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82E02-CE58-02EB-7B03-B06BCD18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45" y="1274564"/>
            <a:ext cx="10721339" cy="2154436"/>
          </a:xfrm>
        </p:spPr>
        <p:txBody>
          <a:bodyPr/>
          <a:lstStyle/>
          <a:p>
            <a:r>
              <a:rPr lang="en-US" dirty="0"/>
              <a:t>In principle, </a:t>
            </a:r>
            <a:r>
              <a:rPr lang="en-US" dirty="0" err="1"/>
              <a:t>LoRA</a:t>
            </a:r>
            <a:r>
              <a:rPr lang="en-US" dirty="0"/>
              <a:t> can be applied to any weight matrices in deep  learning, but it’s often used on </a:t>
            </a:r>
            <a:r>
              <a:rPr lang="en-US" dirty="0">
                <a:solidFill>
                  <a:srgbClr val="C00000"/>
                </a:solidFill>
              </a:rPr>
              <a:t>attention block</a:t>
            </a:r>
            <a:r>
              <a:rPr lang="en-US" dirty="0"/>
              <a:t>.</a:t>
            </a:r>
          </a:p>
          <a:p>
            <a:r>
              <a:rPr lang="en-US" dirty="0"/>
              <a:t>Increase the </a:t>
            </a:r>
            <a:r>
              <a:rPr lang="en-US" dirty="0">
                <a:solidFill>
                  <a:srgbClr val="C00000"/>
                </a:solidFill>
              </a:rPr>
              <a:t>rank of change matrices </a:t>
            </a:r>
            <a:r>
              <a:rPr lang="en-US" dirty="0"/>
              <a:t>make </a:t>
            </a:r>
            <a:r>
              <a:rPr lang="en-US" dirty="0" err="1"/>
              <a:t>LoRA</a:t>
            </a:r>
            <a:r>
              <a:rPr lang="en-US" dirty="0"/>
              <a:t> method more precise</a:t>
            </a:r>
          </a:p>
          <a:p>
            <a:r>
              <a:rPr lang="en-US" dirty="0"/>
              <a:t>Output matrix is the same size but change matrix </a:t>
            </a:r>
            <a:r>
              <a:rPr lang="en-US" dirty="0">
                <a:solidFill>
                  <a:srgbClr val="C00000"/>
                </a:solidFill>
              </a:rPr>
              <a:t>encode more </a:t>
            </a:r>
            <a:r>
              <a:rPr lang="en-US" dirty="0"/>
              <a:t>information, therefore the resulting numbers are more </a:t>
            </a:r>
            <a:r>
              <a:rPr lang="en-US" dirty="0">
                <a:solidFill>
                  <a:srgbClr val="C00000"/>
                </a:solidFill>
              </a:rPr>
              <a:t>precise</a:t>
            </a:r>
          </a:p>
          <a:p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Validation data</a:t>
            </a:r>
            <a:r>
              <a:rPr lang="en-US" sz="2800" dirty="0">
                <a:latin typeface="Calibri"/>
                <a:cs typeface="Calibri"/>
              </a:rPr>
              <a:t> can be used for finding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optimal rank</a:t>
            </a:r>
          </a:p>
          <a:p>
            <a:endParaRPr lang="en-US" dirty="0"/>
          </a:p>
        </p:txBody>
      </p:sp>
      <p:pic>
        <p:nvPicPr>
          <p:cNvPr id="5" name="Picture 4" descr="A grid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B2498-8C13-192B-FAF3-7F7BC811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9" y="4218221"/>
            <a:ext cx="5560645" cy="2639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BE10E-283D-3B54-4C5F-5FD7E626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4" y="4882303"/>
            <a:ext cx="5163371" cy="108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8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7B90-89D9-6307-5A7A-C76D4B5D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627DA-A4E5-E7DD-46A3-8F06FC54E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30" y="1795779"/>
            <a:ext cx="11036256" cy="56015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Significant reduction in trainable parameters, leading to </a:t>
            </a: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and more </a:t>
            </a:r>
            <a:r>
              <a:rPr lang="en-US" dirty="0">
                <a:solidFill>
                  <a:srgbClr val="C00000"/>
                </a:solidFill>
              </a:rPr>
              <a:t>efficient</a:t>
            </a:r>
            <a:r>
              <a:rPr lang="en-US" dirty="0"/>
              <a:t> 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Preserving the original pre-trained weights </a:t>
            </a:r>
            <a:r>
              <a:rPr lang="en-US" dirty="0">
                <a:solidFill>
                  <a:srgbClr val="C00000"/>
                </a:solidFill>
              </a:rPr>
              <a:t>avoids catastrophic forgetting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Allowing for multiple lightweight models for </a:t>
            </a:r>
            <a:r>
              <a:rPr lang="en-US" dirty="0">
                <a:solidFill>
                  <a:srgbClr val="C00000"/>
                </a:solidFill>
              </a:rPr>
              <a:t>different tasks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Comparable performance </a:t>
            </a:r>
            <a:r>
              <a:rPr lang="en-US" dirty="0"/>
              <a:t>to fully fine-tuned models in many cases.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LoRA</a:t>
            </a:r>
            <a:r>
              <a:rPr lang="en-US" dirty="0"/>
              <a:t> can be done in </a:t>
            </a:r>
            <a:r>
              <a:rPr lang="en-US" dirty="0">
                <a:solidFill>
                  <a:srgbClr val="C00000"/>
                </a:solidFill>
              </a:rPr>
              <a:t>parallel</a:t>
            </a:r>
            <a:r>
              <a:rPr lang="en-US" dirty="0"/>
              <a:t> suitable for GPU </a:t>
            </a:r>
            <a:r>
              <a:rPr lang="en-US" dirty="0">
                <a:solidFill>
                  <a:srgbClr val="C00000"/>
                </a:solidFill>
              </a:rPr>
              <a:t>despite adaptor </a:t>
            </a:r>
            <a:r>
              <a:rPr lang="en-US" dirty="0"/>
              <a:t>based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15DDD-7008-B456-860C-047B5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86" y="4869245"/>
            <a:ext cx="4060265" cy="1862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5F937-35CA-B67C-2500-BCB0384B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82" y="5028928"/>
            <a:ext cx="300079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1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3FAF-2B63-BB23-A75D-609C2161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02" y="357012"/>
            <a:ext cx="8576744" cy="461665"/>
          </a:xfrm>
        </p:spPr>
        <p:txBody>
          <a:bodyPr/>
          <a:lstStyle/>
          <a:p>
            <a:r>
              <a:rPr lang="en-US" spc="-19" dirty="0"/>
              <a:t>Solution: Fine-Tuning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C437C-CE0B-C7C3-5522-D646A3F0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902" y="1177351"/>
            <a:ext cx="11848346" cy="40010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LLMs undergo a </a:t>
            </a:r>
            <a:r>
              <a:rPr lang="en-US" dirty="0">
                <a:solidFill>
                  <a:srgbClr val="C00000"/>
                </a:solidFill>
              </a:rPr>
              <a:t>two-stage </a:t>
            </a:r>
            <a:r>
              <a:rPr lang="en-US" dirty="0"/>
              <a:t>training 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Pre-Training</a:t>
            </a:r>
            <a:r>
              <a:rPr lang="en-US" dirty="0"/>
              <a:t>: The model learns </a:t>
            </a:r>
            <a:r>
              <a:rPr lang="en-US" dirty="0">
                <a:solidFill>
                  <a:srgbClr val="C00000"/>
                </a:solidFill>
              </a:rPr>
              <a:t>general knowledge</a:t>
            </a:r>
            <a:r>
              <a:rPr lang="en-US" dirty="0"/>
              <a:t> from a vast and diverse datasets. This phase helps the model encode generic linguistic features and knowledge which can be effectively </a:t>
            </a:r>
            <a:r>
              <a:rPr lang="en-US" dirty="0">
                <a:solidFill>
                  <a:srgbClr val="C00000"/>
                </a:solidFill>
              </a:rPr>
              <a:t>employed</a:t>
            </a:r>
            <a:r>
              <a:rPr lang="en-US" dirty="0"/>
              <a:t> in the target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Fine-tuning</a:t>
            </a:r>
            <a:r>
              <a:rPr lang="en-US" dirty="0"/>
              <a:t>: The pre-trained model is fine-tuned on a smaller, </a:t>
            </a:r>
            <a:r>
              <a:rPr lang="en-US" dirty="0">
                <a:solidFill>
                  <a:srgbClr val="C00000"/>
                </a:solidFill>
              </a:rPr>
              <a:t>task-specific </a:t>
            </a:r>
            <a:r>
              <a:rPr lang="en-US" dirty="0"/>
              <a:t>dataset, </a:t>
            </a:r>
            <a:r>
              <a:rPr lang="en-US" dirty="0">
                <a:solidFill>
                  <a:srgbClr val="C00000"/>
                </a:solidFill>
              </a:rPr>
              <a:t>adjusting</a:t>
            </a:r>
            <a:r>
              <a:rPr lang="en-US" dirty="0"/>
              <a:t> its general knowledge to perform well on specific task (</a:t>
            </a:r>
            <a:r>
              <a:rPr lang="en-US" sz="2800" kern="1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downstream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tasks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object 9">
            <a:extLst>
              <a:ext uri="{FF2B5EF4-FFF2-40B4-BE49-F238E27FC236}">
                <a16:creationId xmlns:a16="http://schemas.microsoft.com/office/drawing/2014/main" id="{C92C4863-8B2D-97AA-DE14-7AE1B08A2E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477" y="4824406"/>
            <a:ext cx="6791744" cy="18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84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6115"/>
            <a:ext cx="10524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Performance</a:t>
            </a:r>
            <a:r>
              <a:rPr spc="10" dirty="0"/>
              <a:t> </a:t>
            </a:r>
            <a:r>
              <a:rPr spc="-5" dirty="0"/>
              <a:t>Comparison</a:t>
            </a:r>
            <a:r>
              <a:rPr spc="10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spc="-40" dirty="0"/>
              <a:t>Various</a:t>
            </a:r>
            <a:r>
              <a:rPr spc="10" dirty="0"/>
              <a:t> </a:t>
            </a:r>
            <a:r>
              <a:rPr spc="-5" dirty="0"/>
              <a:t>NLP</a:t>
            </a:r>
            <a:r>
              <a:rPr spc="15" dirty="0"/>
              <a:t> </a:t>
            </a:r>
            <a:r>
              <a:rPr spc="-8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049019"/>
            <a:ext cx="10182225" cy="102656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241300" algn="l"/>
              </a:tabLst>
            </a:pPr>
            <a:r>
              <a:rPr lang="en-US" sz="2800" spc="-20" dirty="0">
                <a:latin typeface="Calibri"/>
                <a:cs typeface="Calibri"/>
              </a:rPr>
              <a:t>P</a:t>
            </a:r>
            <a:r>
              <a:rPr lang="en-US" sz="2800" spc="-10" dirty="0">
                <a:latin typeface="Calibri"/>
                <a:cs typeface="Calibri"/>
              </a:rPr>
              <a:t>erformance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on</a:t>
            </a:r>
            <a:r>
              <a:rPr lang="en-US" sz="2800" spc="1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T5-base with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enough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computing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resources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180"/>
              </a:lnSpc>
              <a:spcBef>
                <a:spcPts val="650"/>
              </a:spcBef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Full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ine-tuning</a:t>
            </a:r>
            <a:r>
              <a:rPr sz="2800" dirty="0">
                <a:latin typeface="Calibri"/>
                <a:cs typeface="Calibri"/>
              </a:rPr>
              <a:t> 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LoRA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Adapters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Prompt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Tuning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764" y="2603927"/>
            <a:ext cx="8992122" cy="41672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09609" y="5614854"/>
            <a:ext cx="1979107" cy="8598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Delta </a:t>
            </a:r>
            <a:r>
              <a:rPr sz="1100" spc="-20" dirty="0">
                <a:latin typeface="Calibri"/>
                <a:cs typeface="Calibri"/>
              </a:rPr>
              <a:t>Tuning: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Comprehensive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Study </a:t>
            </a:r>
            <a:r>
              <a:rPr sz="1100" spc="-3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</a:t>
            </a:r>
            <a:r>
              <a:rPr sz="1100" spc="-15" dirty="0">
                <a:latin typeface="Calibri"/>
                <a:cs typeface="Calibri"/>
              </a:rPr>
              <a:t>Parameter Efficient </a:t>
            </a:r>
            <a:r>
              <a:rPr sz="1100" spc="-3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Methods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for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Pre- 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trained</a:t>
            </a:r>
            <a:r>
              <a:rPr sz="1100" dirty="0">
                <a:latin typeface="Calibri"/>
                <a:cs typeface="Calibri"/>
              </a:rPr>
              <a:t> Language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Models </a:t>
            </a:r>
            <a:r>
              <a:rPr sz="1100" dirty="0">
                <a:latin typeface="Calibri"/>
                <a:cs typeface="Calibri"/>
              </a:rPr>
              <a:t>(Ding </a:t>
            </a:r>
            <a:r>
              <a:rPr sz="1100" spc="-5" dirty="0">
                <a:latin typeface="Calibri"/>
                <a:cs typeface="Calibri"/>
              </a:rPr>
              <a:t>et. al, </a:t>
            </a:r>
            <a:r>
              <a:rPr sz="1100" dirty="0">
                <a:latin typeface="Calibri"/>
                <a:cs typeface="Calibri"/>
              </a:rPr>
              <a:t> 2023)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D46F-2074-6788-5CF0-CCBC52EF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dirty="0"/>
              <a:t>Instruction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8C9F0-E9FA-29FD-3DEC-3D1ABC11D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6" y="976954"/>
            <a:ext cx="11934501" cy="38779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Instruction tuning is a technique for fine-tuning large language models (LLMs) on a labeled dataset of </a:t>
            </a:r>
            <a:r>
              <a:rPr lang="en-US" dirty="0">
                <a:solidFill>
                  <a:srgbClr val="C00000"/>
                </a:solidFill>
              </a:rPr>
              <a:t>instructional prompts </a:t>
            </a:r>
            <a:r>
              <a:rPr lang="en-US" dirty="0"/>
              <a:t>and corresponding outputs.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Instruction tuning augments </a:t>
            </a:r>
            <a:r>
              <a:rPr lang="en-US" dirty="0">
                <a:solidFill>
                  <a:srgbClr val="C00000"/>
                </a:solidFill>
              </a:rPr>
              <a:t>input-output</a:t>
            </a:r>
            <a:r>
              <a:rPr lang="en-US" dirty="0"/>
              <a:t> training data with </a:t>
            </a:r>
            <a:r>
              <a:rPr lang="en-US" dirty="0">
                <a:solidFill>
                  <a:srgbClr val="C00000"/>
                </a:solidFill>
              </a:rPr>
              <a:t>instructions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Instruction tuning is</a:t>
            </a:r>
            <a:r>
              <a:rPr lang="en-US" dirty="0">
                <a:solidFill>
                  <a:srgbClr val="C00000"/>
                </a:solidFill>
              </a:rPr>
              <a:t> not mutually exclusive</a:t>
            </a:r>
            <a:r>
              <a:rPr lang="en-US" dirty="0"/>
              <a:t> with other fine-tuning techniques.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Instruction tuning may include </a:t>
            </a:r>
            <a:r>
              <a:rPr lang="en-US" dirty="0">
                <a:solidFill>
                  <a:srgbClr val="C00000"/>
                </a:solidFill>
              </a:rPr>
              <a:t>many tasks </a:t>
            </a:r>
            <a:r>
              <a:rPr lang="en-US" dirty="0"/>
              <a:t>enables LLMs to respond accurately to a </a:t>
            </a:r>
            <a:r>
              <a:rPr lang="en-US" dirty="0">
                <a:solidFill>
                  <a:srgbClr val="C00000"/>
                </a:solidFill>
              </a:rPr>
              <a:t>wide range of task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CEC14-B1D3-6F08-337C-659795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68" y="4812057"/>
            <a:ext cx="73437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2191-ECA7-6864-6FD7-E24C94FD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8" y="193757"/>
            <a:ext cx="10358120" cy="677108"/>
          </a:xfrm>
        </p:spPr>
        <p:txBody>
          <a:bodyPr/>
          <a:lstStyle/>
          <a:p>
            <a:r>
              <a:rPr lang="en-US" dirty="0"/>
              <a:t>Instruction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AFC3D-2691-9D31-3D95-07194FE0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368" y="1256467"/>
            <a:ext cx="8755163" cy="56015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Each training sample in an instruction dataset comprises :</a:t>
            </a:r>
          </a:p>
          <a:p>
            <a:endParaRPr lang="en-US" sz="2400" dirty="0"/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400" b="1" dirty="0"/>
              <a:t>An instruction</a:t>
            </a:r>
            <a:r>
              <a:rPr lang="en-US" sz="2400" dirty="0"/>
              <a:t>: A natural language </a:t>
            </a:r>
            <a:r>
              <a:rPr lang="en-US" sz="2400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that specifies a given task. For example, “Diagnose a patient with following condition:”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400" b="1" dirty="0"/>
              <a:t>Input Context</a:t>
            </a:r>
            <a:r>
              <a:rPr lang="en-US" sz="2400" dirty="0"/>
              <a:t>: Information that provides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relevant to the task at hand. For example, “The patient has fever”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400" b="1" dirty="0"/>
              <a:t>Desired output</a:t>
            </a:r>
            <a:r>
              <a:rPr lang="en-US" sz="2400" dirty="0"/>
              <a:t>: The </a:t>
            </a:r>
            <a:r>
              <a:rPr lang="en-US" sz="2400" dirty="0">
                <a:solidFill>
                  <a:srgbClr val="C00000"/>
                </a:solidFill>
              </a:rPr>
              <a:t>target output</a:t>
            </a:r>
            <a:r>
              <a:rPr lang="en-US" sz="2400" dirty="0"/>
              <a:t> (response) for the given prompt. This will serve as a ground truth against which the model’s predictions are evaluated and optimized. For example, “The diagnosis is sepsis”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7B3C-C30C-EC1B-6C1D-8054CE0E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538" y="2531828"/>
            <a:ext cx="3081238" cy="32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0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AD681-E406-2560-2F62-87118C69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15" y="3899338"/>
            <a:ext cx="5450167" cy="29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535CE-65F4-793D-4582-6626EC34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3D79-97D2-560D-07D2-21A78E95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959" cy="4351338"/>
          </a:xfrm>
        </p:spPr>
        <p:txBody>
          <a:bodyPr/>
          <a:lstStyle/>
          <a:p>
            <a:r>
              <a:rPr lang="en-US" dirty="0"/>
              <a:t>LIMA, a 65B parameter </a:t>
            </a:r>
            <a:r>
              <a:rPr lang="en-US" dirty="0" err="1">
                <a:solidFill>
                  <a:srgbClr val="C00000"/>
                </a:solidFill>
              </a:rPr>
              <a:t>LLaMa</a:t>
            </a:r>
            <a:r>
              <a:rPr lang="en-US" dirty="0"/>
              <a:t> fine-tuned using </a:t>
            </a:r>
            <a:r>
              <a:rPr lang="en-US" dirty="0">
                <a:solidFill>
                  <a:srgbClr val="C00000"/>
                </a:solidFill>
              </a:rPr>
              <a:t>instruction tuning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C00000"/>
                </a:solidFill>
              </a:rPr>
              <a:t>1,000</a:t>
            </a:r>
            <a:r>
              <a:rPr lang="en-US" dirty="0"/>
              <a:t> prompts and responses</a:t>
            </a:r>
          </a:p>
          <a:p>
            <a:r>
              <a:rPr lang="en-US" dirty="0"/>
              <a:t>Results strongly suggest that only </a:t>
            </a:r>
            <a:r>
              <a:rPr lang="en-US" dirty="0">
                <a:solidFill>
                  <a:srgbClr val="C00000"/>
                </a:solidFill>
              </a:rPr>
              <a:t>limited instruction tuning </a:t>
            </a:r>
            <a:r>
              <a:rPr lang="en-US" dirty="0"/>
              <a:t>data is necessary to teach models to produce </a:t>
            </a:r>
            <a:r>
              <a:rPr lang="en-US" dirty="0">
                <a:solidFill>
                  <a:srgbClr val="C00000"/>
                </a:solidFill>
              </a:rPr>
              <a:t>high quality output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20800-C07A-3784-ADA8-EBE71FDF67D7}"/>
              </a:ext>
            </a:extLst>
          </p:cNvPr>
          <p:cNvSpPr txBox="1"/>
          <p:nvPr/>
        </p:nvSpPr>
        <p:spPr>
          <a:xfrm>
            <a:off x="498687" y="649287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LIMA:</a:t>
            </a:r>
            <a:r>
              <a:rPr lang="en-US" sz="1100" spc="-75" dirty="0"/>
              <a:t> </a:t>
            </a:r>
            <a:r>
              <a:rPr lang="en-US" sz="1100" dirty="0"/>
              <a:t>Less</a:t>
            </a:r>
            <a:r>
              <a:rPr lang="en-US" sz="1100" spc="-70" dirty="0"/>
              <a:t> </a:t>
            </a:r>
            <a:r>
              <a:rPr lang="en-US" sz="1100" dirty="0"/>
              <a:t>Is</a:t>
            </a:r>
            <a:r>
              <a:rPr lang="en-US" sz="1100" spc="-65" dirty="0"/>
              <a:t> </a:t>
            </a:r>
            <a:r>
              <a:rPr lang="en-US" sz="1100" dirty="0"/>
              <a:t>More</a:t>
            </a:r>
            <a:r>
              <a:rPr lang="en-US" sz="1100" spc="-70" dirty="0"/>
              <a:t> </a:t>
            </a:r>
            <a:r>
              <a:rPr lang="en-US" sz="1100" dirty="0"/>
              <a:t>for</a:t>
            </a:r>
            <a:r>
              <a:rPr lang="en-US" sz="1100" spc="-75" dirty="0"/>
              <a:t> </a:t>
            </a:r>
            <a:r>
              <a:rPr lang="en-US" sz="1100" dirty="0"/>
              <a:t>Alignment</a:t>
            </a:r>
            <a:r>
              <a:rPr lang="en-US" sz="1100" spc="-65" dirty="0"/>
              <a:t> </a:t>
            </a:r>
            <a:r>
              <a:rPr lang="en-US" sz="1100" dirty="0"/>
              <a:t>(Zhou</a:t>
            </a:r>
            <a:r>
              <a:rPr lang="en-US" sz="1100" spc="-65" dirty="0"/>
              <a:t> </a:t>
            </a:r>
            <a:r>
              <a:rPr lang="en-US" sz="1100" dirty="0"/>
              <a:t>et.</a:t>
            </a:r>
            <a:r>
              <a:rPr lang="en-US" sz="1100" spc="-70" dirty="0"/>
              <a:t> </a:t>
            </a:r>
            <a:r>
              <a:rPr lang="en-US" sz="1100" dirty="0"/>
              <a:t>al,</a:t>
            </a:r>
            <a:r>
              <a:rPr lang="en-US" sz="1100" spc="-70" dirty="0"/>
              <a:t> </a:t>
            </a:r>
            <a:r>
              <a:rPr lang="en-US" sz="1100" spc="-10" dirty="0"/>
              <a:t>2023)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92539-DC6E-8092-10C7-B23A3F8A84D8}"/>
              </a:ext>
            </a:extLst>
          </p:cNvPr>
          <p:cNvSpPr txBox="1"/>
          <p:nvPr/>
        </p:nvSpPr>
        <p:spPr>
          <a:xfrm>
            <a:off x="8444568" y="4873970"/>
            <a:ext cx="2726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240665" algn="l"/>
              </a:tabLst>
            </a:pPr>
            <a:r>
              <a:rPr lang="en-US" sz="1800" dirty="0">
                <a:latin typeface="Calibri"/>
                <a:cs typeface="Calibri"/>
              </a:rPr>
              <a:t>Data </a:t>
            </a:r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quality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diversity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</a:t>
            </a:r>
            <a:r>
              <a:rPr lang="en-US" sz="1800" spc="-6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keys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44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EB00-71A5-EA63-629D-3271DFFA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69" y="446006"/>
            <a:ext cx="10358120" cy="677108"/>
          </a:xfrm>
        </p:spPr>
        <p:txBody>
          <a:bodyPr/>
          <a:lstStyle/>
          <a:p>
            <a:r>
              <a:rPr lang="en-US" dirty="0"/>
              <a:t>Reason of Effectiveness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5A564-4945-BB2C-E185-E884AE60F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69" y="1716532"/>
            <a:ext cx="11445765" cy="38779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 of knowledge </a:t>
            </a:r>
            <a:r>
              <a:rPr lang="en-US" dirty="0"/>
              <a:t>in LLMs is learned during pretraining since they trained on a huge amount of data containing vast range of 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Autoregressive models </a:t>
            </a:r>
            <a:r>
              <a:rPr lang="en-US" dirty="0">
                <a:solidFill>
                  <a:srgbClr val="C00000"/>
                </a:solidFill>
              </a:rPr>
              <a:t>do not answer </a:t>
            </a:r>
            <a:r>
              <a:rPr lang="en-US" dirty="0"/>
              <a:t>a prompt, they learned to </a:t>
            </a:r>
            <a:r>
              <a:rPr lang="en-US" dirty="0">
                <a:solidFill>
                  <a:srgbClr val="C00000"/>
                </a:solidFill>
              </a:rPr>
              <a:t>append most probable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text</a:t>
            </a:r>
            <a:r>
              <a:rPr lang="en-US" i="1" dirty="0"/>
              <a:t> </a:t>
            </a:r>
            <a:r>
              <a:rPr lang="en-US" dirty="0"/>
              <a:t>to it which is not necessarily aligned with user intent.</a:t>
            </a:r>
          </a:p>
          <a:p>
            <a:pPr marL="457200" indent="-457200"/>
            <a:r>
              <a:rPr lang="en-US" dirty="0"/>
              <a:t>Most of the time LLMs </a:t>
            </a:r>
            <a:r>
              <a:rPr lang="en-US" dirty="0">
                <a:solidFill>
                  <a:srgbClr val="C00000"/>
                </a:solidFill>
              </a:rPr>
              <a:t>don’t need to learn </a:t>
            </a:r>
            <a:r>
              <a:rPr lang="en-US" dirty="0"/>
              <a:t>entirely new knowledge during fine-tuning but they need to learn </a:t>
            </a:r>
            <a:r>
              <a:rPr lang="en-US" dirty="0">
                <a:solidFill>
                  <a:srgbClr val="C00000"/>
                </a:solidFill>
              </a:rPr>
              <a:t>using that knowledge </a:t>
            </a:r>
            <a:r>
              <a:rPr lang="en-US" dirty="0"/>
              <a:t>to generate responses aligned with user intent.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Instruction tuning </a:t>
            </a:r>
            <a:r>
              <a:rPr lang="en-US" dirty="0"/>
              <a:t>helps to make appended text aligned with </a:t>
            </a:r>
            <a:r>
              <a:rPr lang="en-US" dirty="0">
                <a:solidFill>
                  <a:srgbClr val="C00000"/>
                </a:solidFill>
              </a:rPr>
              <a:t>user intent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17104-9897-CC6F-3DAD-E52DCCB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439" y="5261533"/>
            <a:ext cx="2756251" cy="14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28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15665582-ED8A-FBD1-F58A-B0257894D7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9709" y="2957182"/>
            <a:ext cx="3226676" cy="2471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C602A-9930-688E-9AF1-E1C9B5B4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dirty="0"/>
              <a:t>Instruction Tuning –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9C683-AC55-897B-6A5A-FA82F52D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23" y="1106933"/>
            <a:ext cx="8266564" cy="5601533"/>
          </a:xfrm>
        </p:spPr>
        <p:txBody>
          <a:bodyPr/>
          <a:lstStyle/>
          <a:p>
            <a:pPr marL="457200" indent="-457200"/>
            <a:r>
              <a:rPr lang="en-US" sz="2400" dirty="0"/>
              <a:t>Instruction tuning tends to be more </a:t>
            </a:r>
            <a:r>
              <a:rPr lang="en-US" sz="2400" dirty="0">
                <a:solidFill>
                  <a:srgbClr val="C00000"/>
                </a:solidFill>
              </a:rPr>
              <a:t>effective on larger models </a:t>
            </a:r>
            <a:r>
              <a:rPr lang="en-US" sz="2400" dirty="0"/>
              <a:t>since they store more knowledge during pretraining and just need to learn </a:t>
            </a:r>
            <a:r>
              <a:rPr lang="en-US" sz="2400" dirty="0">
                <a:solidFill>
                  <a:srgbClr val="C00000"/>
                </a:solidFill>
              </a:rPr>
              <a:t>desired outputs</a:t>
            </a:r>
            <a:r>
              <a:rPr lang="en-US" sz="2400" dirty="0"/>
              <a:t> (Qin et al., 2024)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greatest </a:t>
            </a:r>
            <a:r>
              <a:rPr lang="en-US" sz="2400" dirty="0">
                <a:solidFill>
                  <a:srgbClr val="C00000"/>
                </a:solidFill>
              </a:rPr>
              <a:t>improvements</a:t>
            </a:r>
            <a:r>
              <a:rPr lang="en-US" sz="2400" dirty="0"/>
              <a:t> are on tasks that are naturally articulated as </a:t>
            </a:r>
            <a:r>
              <a:rPr lang="en-US" sz="2400" dirty="0">
                <a:solidFill>
                  <a:srgbClr val="C00000"/>
                </a:solidFill>
              </a:rPr>
              <a:t>instructions</a:t>
            </a:r>
            <a:r>
              <a:rPr lang="en-US" sz="2400" dirty="0"/>
              <a:t>, like question-answering, and reading comprehension (google)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Adding </a:t>
            </a:r>
            <a:r>
              <a:rPr lang="en-US" sz="2400" dirty="0">
                <a:solidFill>
                  <a:srgbClr val="C00000"/>
                </a:solidFill>
              </a:rPr>
              <a:t>additional tasks </a:t>
            </a:r>
            <a:r>
              <a:rPr lang="en-US" sz="2400" dirty="0"/>
              <a:t>to the instruction tuning dataset </a:t>
            </a:r>
            <a:r>
              <a:rPr lang="en-US" sz="2400" dirty="0">
                <a:solidFill>
                  <a:srgbClr val="C00000"/>
                </a:solidFill>
              </a:rPr>
              <a:t>improves</a:t>
            </a:r>
            <a:r>
              <a:rPr lang="en-US" sz="2400" dirty="0"/>
              <a:t> the instruction-tuned model’s performance even on </a:t>
            </a:r>
            <a:r>
              <a:rPr lang="en-US" sz="2400" dirty="0">
                <a:solidFill>
                  <a:srgbClr val="C00000"/>
                </a:solidFill>
              </a:rPr>
              <a:t>novel tasks </a:t>
            </a:r>
            <a:r>
              <a:rPr lang="en-US" sz="2400" dirty="0"/>
              <a:t>that are not represented in the instruction dataset (google).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Instruction tuning makes an improvement in the model’s ability to </a:t>
            </a:r>
            <a:r>
              <a:rPr lang="en-US" sz="2400" dirty="0">
                <a:solidFill>
                  <a:srgbClr val="C00000"/>
                </a:solidFill>
              </a:rPr>
              <a:t>follow instructions in general</a:t>
            </a:r>
            <a:r>
              <a:rPr lang="en-US" sz="2400" dirty="0"/>
              <a:t> (google).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CF7CD97-EA8A-4D24-CA26-8D2FFFFEDC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7988" y="5597216"/>
            <a:ext cx="1936750" cy="11112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2D205E-D20F-0D44-DBF1-8B651F5C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458" y="843101"/>
            <a:ext cx="3140927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7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0591"/>
            <a:ext cx="10515600" cy="994631"/>
          </a:xfrm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Generalization</a:t>
            </a:r>
            <a:r>
              <a:rPr spc="-13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Unseen</a:t>
            </a:r>
            <a:r>
              <a:rPr spc="-135" dirty="0"/>
              <a:t> </a:t>
            </a:r>
            <a:r>
              <a:rPr spc="-10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712450" cy="2526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BART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lang="en-US" sz="2800" spc="-60" dirty="0">
                <a:latin typeface="Calibri"/>
                <a:cs typeface="Calibri"/>
              </a:rPr>
              <a:t>model </a:t>
            </a:r>
            <a:r>
              <a:rPr sz="2800" dirty="0">
                <a:latin typeface="Calibri"/>
                <a:cs typeface="Calibri"/>
              </a:rPr>
              <a:t>(140M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params</a:t>
            </a:r>
            <a:r>
              <a:rPr lang="en-US" sz="2800" dirty="0">
                <a:latin typeface="Calibri"/>
                <a:cs typeface="Calibri"/>
              </a:rPr>
              <a:t>) is fine-tuned using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instruction-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tun</a:t>
            </a:r>
            <a:r>
              <a:rPr lang="en-US" sz="2800" spc="-10" dirty="0">
                <a:solidFill>
                  <a:srgbClr val="C00000"/>
                </a:solidFill>
                <a:latin typeface="Calibri"/>
                <a:cs typeface="Calibri"/>
              </a:rPr>
              <a:t>ing</a:t>
            </a:r>
          </a:p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800" dirty="0">
                <a:latin typeface="Calibri"/>
                <a:cs typeface="Calibri"/>
              </a:rPr>
              <a:t>All</a:t>
            </a:r>
            <a:r>
              <a:rPr lang="en-US" sz="2800" spc="-10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instruction</a:t>
            </a:r>
            <a:r>
              <a:rPr lang="en-US" sz="2800" spc="-8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elements</a:t>
            </a:r>
            <a:r>
              <a:rPr lang="en-US" sz="2800" spc="-8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(except </a:t>
            </a:r>
            <a:r>
              <a:rPr lang="en-US" sz="2800" dirty="0">
                <a:latin typeface="Calibri"/>
                <a:cs typeface="Calibri"/>
              </a:rPr>
              <a:t>negative</a:t>
            </a:r>
            <a:r>
              <a:rPr lang="en-US" sz="2800" spc="-8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examples)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help</a:t>
            </a:r>
            <a:r>
              <a:rPr lang="en-US" sz="2800" spc="-75" dirty="0"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C00000"/>
                </a:solidFill>
                <a:latin typeface="Calibri"/>
                <a:cs typeface="Calibri"/>
              </a:rPr>
              <a:t>improve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model</a:t>
            </a:r>
            <a:r>
              <a:rPr lang="en-US" sz="2800" spc="-8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performance</a:t>
            </a:r>
            <a:r>
              <a:rPr lang="en-US" sz="2800" spc="-8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on</a:t>
            </a:r>
            <a:r>
              <a:rPr lang="en-US" sz="2800" spc="-70" dirty="0"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C00000"/>
                </a:solidFill>
                <a:latin typeface="Calibri"/>
                <a:cs typeface="Calibri"/>
              </a:rPr>
              <a:t>unseen</a:t>
            </a:r>
            <a:r>
              <a:rPr lang="en-US" sz="2800" spc="-10" dirty="0">
                <a:latin typeface="Calibri"/>
                <a:cs typeface="Calibri"/>
              </a:rPr>
              <a:t> tasks.</a:t>
            </a:r>
            <a:endParaRPr lang="en-US"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75"/>
              </a:spcBef>
              <a:buFont typeface="Arial MT"/>
              <a:buChar char="•"/>
            </a:pP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614" y="3819816"/>
            <a:ext cx="4266828" cy="2907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0EACE-2FEA-0BA6-19C0-B42942006707}"/>
              </a:ext>
            </a:extLst>
          </p:cNvPr>
          <p:cNvSpPr txBox="1"/>
          <p:nvPr/>
        </p:nvSpPr>
        <p:spPr>
          <a:xfrm>
            <a:off x="4273485" y="6596390"/>
            <a:ext cx="19996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Mishra et al.,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10C31-B629-667C-6393-ED28B1DB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850" y="2640232"/>
            <a:ext cx="3585450" cy="42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5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B015-5240-721A-592E-CA447B93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pPr rtl="0"/>
            <a:r>
              <a:rPr lang="en-US" dirty="0"/>
              <a:t>Instruction Tuning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9844-1CCF-6D65-7B9D-3FA2241A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716532"/>
            <a:ext cx="10696993" cy="4308872"/>
          </a:xfrm>
        </p:spPr>
        <p:txBody>
          <a:bodyPr/>
          <a:lstStyle/>
          <a:p>
            <a:r>
              <a:rPr lang="en-US" b="1" dirty="0"/>
              <a:t>Mixing few-shot settings.</a:t>
            </a:r>
            <a:r>
              <a:rPr lang="en-US" dirty="0"/>
              <a:t> Training with </a:t>
            </a:r>
            <a:r>
              <a:rPr lang="en-US" dirty="0">
                <a:solidFill>
                  <a:srgbClr val="C00000"/>
                </a:solidFill>
              </a:rPr>
              <a:t>few-shot</a:t>
            </a:r>
            <a:r>
              <a:rPr lang="en-US" dirty="0"/>
              <a:t> prompts significantly improves performance. </a:t>
            </a:r>
          </a:p>
          <a:p>
            <a:r>
              <a:rPr lang="en-US" b="1" dirty="0"/>
              <a:t>Task diversity.</a:t>
            </a:r>
            <a:r>
              <a:rPr lang="en-US" dirty="0"/>
              <a:t> Large models benefit from continuously increasing the </a:t>
            </a:r>
            <a:r>
              <a:rPr lang="en-US" dirty="0">
                <a:solidFill>
                  <a:srgbClr val="C00000"/>
                </a:solidFill>
              </a:rPr>
              <a:t>number of tasks</a:t>
            </a:r>
            <a:r>
              <a:rPr lang="en-US" dirty="0"/>
              <a:t>.</a:t>
            </a:r>
          </a:p>
          <a:p>
            <a:r>
              <a:rPr lang="en-US" b="1" dirty="0"/>
              <a:t>Data augmentation.</a:t>
            </a:r>
            <a:r>
              <a:rPr lang="en-US" dirty="0"/>
              <a:t> Augmenting the data such as by </a:t>
            </a:r>
            <a:r>
              <a:rPr lang="en-US" dirty="0">
                <a:solidFill>
                  <a:srgbClr val="C00000"/>
                </a:solidFill>
              </a:rPr>
              <a:t>inverting</a:t>
            </a:r>
            <a:r>
              <a:rPr lang="en-US" dirty="0"/>
              <a:t> inputs and outputs is beneficial.</a:t>
            </a:r>
          </a:p>
          <a:p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23462F8C-2D0D-FE87-2322-606E81ABF0E8}"/>
              </a:ext>
            </a:extLst>
          </p:cNvPr>
          <p:cNvGrpSpPr/>
          <p:nvPr/>
        </p:nvGrpSpPr>
        <p:grpSpPr>
          <a:xfrm>
            <a:off x="6663560" y="4046484"/>
            <a:ext cx="4309240" cy="2708974"/>
            <a:chOff x="4924794" y="18789"/>
            <a:chExt cx="7270750" cy="674115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127DA0D3-DD2F-D448-E0F6-B3963D6168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4794" y="18789"/>
              <a:ext cx="6740568" cy="6740568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55D2762-D32D-50DE-ABB0-3E6651FF4336}"/>
                </a:ext>
              </a:extLst>
            </p:cNvPr>
            <p:cNvSpPr/>
            <p:nvPr/>
          </p:nvSpPr>
          <p:spPr>
            <a:xfrm>
              <a:off x="11534361" y="4267199"/>
              <a:ext cx="656590" cy="1764664"/>
            </a:xfrm>
            <a:custGeom>
              <a:avLst/>
              <a:gdLst/>
              <a:ahLst/>
              <a:cxnLst/>
              <a:rect l="l" t="t" r="r" b="b"/>
              <a:pathLst>
                <a:path w="656590" h="1764664">
                  <a:moveTo>
                    <a:pt x="656051" y="0"/>
                  </a:moveTo>
                  <a:lnTo>
                    <a:pt x="0" y="0"/>
                  </a:lnTo>
                  <a:lnTo>
                    <a:pt x="0" y="1764267"/>
                  </a:lnTo>
                  <a:lnTo>
                    <a:pt x="656051" y="1764267"/>
                  </a:lnTo>
                  <a:lnTo>
                    <a:pt x="656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B448199-568F-5075-9A1B-A2CD14661894}"/>
                </a:ext>
              </a:extLst>
            </p:cNvPr>
            <p:cNvSpPr/>
            <p:nvPr/>
          </p:nvSpPr>
          <p:spPr>
            <a:xfrm>
              <a:off x="11534361" y="4267199"/>
              <a:ext cx="656590" cy="1764664"/>
            </a:xfrm>
            <a:custGeom>
              <a:avLst/>
              <a:gdLst/>
              <a:ahLst/>
              <a:cxnLst/>
              <a:rect l="l" t="t" r="r" b="b"/>
              <a:pathLst>
                <a:path w="656590" h="1764664">
                  <a:moveTo>
                    <a:pt x="0" y="0"/>
                  </a:moveTo>
                  <a:lnTo>
                    <a:pt x="656051" y="0"/>
                  </a:lnTo>
                  <a:lnTo>
                    <a:pt x="656051" y="1764268"/>
                  </a:lnTo>
                  <a:lnTo>
                    <a:pt x="0" y="17642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597983-CD84-C83D-974F-67AF23C31984}"/>
              </a:ext>
            </a:extLst>
          </p:cNvPr>
          <p:cNvSpPr txBox="1"/>
          <p:nvPr/>
        </p:nvSpPr>
        <p:spPr>
          <a:xfrm>
            <a:off x="2367971" y="5512394"/>
            <a:ext cx="3948746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>
              <a:lnSpc>
                <a:spcPts val="2690"/>
              </a:lnSpc>
              <a:spcBef>
                <a:spcPts val="245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z="1800" b="1" spc="-5" dirty="0">
                <a:latin typeface="Calibri"/>
                <a:cs typeface="Calibri"/>
              </a:rPr>
              <a:t>D</a:t>
            </a:r>
            <a:r>
              <a:rPr lang="en-US" sz="1800" b="1" dirty="0">
                <a:latin typeface="Calibri"/>
                <a:cs typeface="Calibri"/>
              </a:rPr>
              <a:t>ata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lang="en-US" sz="1800" b="1" dirty="0">
                <a:latin typeface="Calibri"/>
                <a:cs typeface="Calibri"/>
              </a:rPr>
              <a:t>,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diversity</a:t>
            </a:r>
            <a:r>
              <a:rPr lang="en-US" sz="1800" b="1" dirty="0">
                <a:latin typeface="Calibri"/>
                <a:cs typeface="Calibri"/>
              </a:rPr>
              <a:t> and model </a:t>
            </a:r>
            <a:r>
              <a:rPr lang="en-US" sz="1800" b="1" spc="-505" dirty="0">
                <a:latin typeface="Calibri"/>
                <a:cs typeface="Calibri"/>
              </a:rPr>
              <a:t> </a:t>
            </a:r>
            <a:r>
              <a:rPr lang="en-US" sz="1800" b="1" spc="-5" dirty="0">
                <a:solidFill>
                  <a:srgbClr val="FF0000"/>
                </a:solidFill>
                <a:latin typeface="Calibri"/>
                <a:cs typeface="Calibri"/>
              </a:rPr>
              <a:t>scale</a:t>
            </a:r>
            <a:r>
              <a:rPr lang="en-US" sz="1800" b="1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are</a:t>
            </a:r>
            <a:r>
              <a:rPr lang="en-US" sz="1800" dirty="0">
                <a:latin typeface="Calibri"/>
                <a:cs typeface="Calibri"/>
              </a:rPr>
              <a:t> critical for a successful multi task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4FB97-259F-2840-746D-B00E0C32DACA}"/>
              </a:ext>
            </a:extLst>
          </p:cNvPr>
          <p:cNvSpPr txBox="1"/>
          <p:nvPr/>
        </p:nvSpPr>
        <p:spPr>
          <a:xfrm>
            <a:off x="9711158" y="6444587"/>
            <a:ext cx="227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Wang et al., 2022</a:t>
            </a:r>
          </a:p>
        </p:txBody>
      </p:sp>
    </p:spTree>
    <p:extLst>
      <p:ext uri="{BB962C8B-B14F-4D97-AF65-F5344CB8AC3E}">
        <p14:creationId xmlns:p14="http://schemas.microsoft.com/office/powerpoint/2010/main" val="249016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44915"/>
            <a:ext cx="107810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40" dirty="0"/>
              <a:t>Advantage and Challenges of </a:t>
            </a:r>
            <a:r>
              <a:rPr lang="en-US" sz="4000" spc="-20" dirty="0"/>
              <a:t>Instruction Tuning</a:t>
            </a:r>
            <a:endParaRPr sz="4000"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11012302" cy="389465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Training-data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</a:t>
            </a:r>
            <a:r>
              <a:rPr lang="en-US" sz="2400" spc="-10" dirty="0">
                <a:latin typeface="Calibri"/>
                <a:cs typeface="Calibri"/>
              </a:rPr>
              <a:t> (Works even on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small datasets</a:t>
            </a:r>
            <a:r>
              <a:rPr lang="en-US"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400" spc="-20" dirty="0">
                <a:latin typeface="Calibri"/>
                <a:cs typeface="Calibri"/>
              </a:rPr>
              <a:t>Can be done for 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many tasks </a:t>
            </a:r>
            <a:r>
              <a:rPr lang="en-US" sz="2400" spc="-20" dirty="0">
                <a:latin typeface="Calibri"/>
                <a:cs typeface="Calibri"/>
              </a:rPr>
              <a:t>in parallel</a:t>
            </a:r>
            <a:endParaRPr lang="en-US" sz="2400" spc="-5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Performance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quality of instructions</a:t>
            </a: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400" spc="-10" dirty="0">
                <a:latin typeface="Calibri"/>
                <a:cs typeface="Calibri"/>
              </a:rPr>
              <a:t>May require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large models</a:t>
            </a:r>
            <a:r>
              <a:rPr lang="en-US" sz="2400" spc="-10" dirty="0">
                <a:latin typeface="Calibri"/>
                <a:cs typeface="Calibri"/>
              </a:rPr>
              <a:t> to fully realize its benefits</a:t>
            </a: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400" spc="-10" dirty="0">
                <a:latin typeface="Calibri"/>
                <a:cs typeface="Calibri"/>
              </a:rPr>
              <a:t>Supervised instruction tuning is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labor intensive</a:t>
            </a:r>
            <a:r>
              <a:rPr lang="en-US" sz="2400" spc="-10" dirty="0">
                <a:latin typeface="Calibri"/>
                <a:cs typeface="Calibri"/>
              </a:rPr>
              <a:t> since it needs to pair every instruction with a desired output</a:t>
            </a: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400" spc="-10" dirty="0">
                <a:latin typeface="Calibri"/>
                <a:cs typeface="Calibri"/>
              </a:rPr>
              <a:t>Without human feedback,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assessing</a:t>
            </a:r>
            <a:r>
              <a:rPr lang="en-US" sz="2400" spc="-10" dirty="0">
                <a:latin typeface="Calibri"/>
                <a:cs typeface="Calibri"/>
              </a:rPr>
              <a:t> the performance of instruction-tuned models can be difficult, as traditional metrics may not adequately capture how well the model follows user instructions or understands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intent</a:t>
            </a:r>
            <a:r>
              <a:rPr lang="en-US"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69900" lvl="1">
              <a:lnSpc>
                <a:spcPct val="100000"/>
              </a:lnSpc>
              <a:spcBef>
                <a:spcPts val="215"/>
              </a:spcBef>
              <a:tabLst>
                <a:tab pos="698500" algn="l"/>
              </a:tabLst>
            </a:pPr>
            <a:endParaRPr sz="2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 diagram of a document&#10;&#10;Description automatically generated">
            <a:extLst>
              <a:ext uri="{FF2B5EF4-FFF2-40B4-BE49-F238E27FC236}">
                <a16:creationId xmlns:a16="http://schemas.microsoft.com/office/drawing/2014/main" id="{8CFC45D5-3B14-22D4-8AEA-3F634F37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49" y="4997767"/>
            <a:ext cx="3982151" cy="18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9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2" y="174367"/>
            <a:ext cx="11097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/>
              <a:t>InstructGPT</a:t>
            </a:r>
            <a:r>
              <a:rPr lang="en-US" dirty="0"/>
              <a:t> – RL from </a:t>
            </a:r>
            <a:r>
              <a:rPr lang="en-US" dirty="0">
                <a:cs typeface="Calibri"/>
              </a:rPr>
              <a:t>Human Feedback 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09600" y="1219200"/>
            <a:ext cx="11097368" cy="34192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400" dirty="0"/>
              <a:t>Initially, a </a:t>
            </a:r>
            <a:r>
              <a:rPr lang="en-US" sz="2400" dirty="0">
                <a:solidFill>
                  <a:srgbClr val="C00000"/>
                </a:solidFill>
              </a:rPr>
              <a:t>GPT3</a:t>
            </a:r>
            <a:r>
              <a:rPr lang="en-US" sz="2400" dirty="0"/>
              <a:t> model was instruction tuned using </a:t>
            </a:r>
            <a:r>
              <a:rPr lang="en-US" sz="2400" dirty="0">
                <a:solidFill>
                  <a:srgbClr val="C00000"/>
                </a:solidFill>
              </a:rPr>
              <a:t>supervised learning </a:t>
            </a:r>
            <a:r>
              <a:rPr lang="en-US" sz="2400" dirty="0"/>
              <a:t>on a dataset of instructions paired with ideal responses created manually by human annotators.</a:t>
            </a:r>
          </a:p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400" dirty="0"/>
              <a:t>The model is further improved using </a:t>
            </a:r>
            <a:r>
              <a:rPr lang="en-US" sz="2400" dirty="0">
                <a:solidFill>
                  <a:srgbClr val="C00000"/>
                </a:solidFill>
              </a:rPr>
              <a:t>Reinforcement Learning from Human Feedback </a:t>
            </a:r>
            <a:r>
              <a:rPr lang="en-US" sz="2400" dirty="0"/>
              <a:t>(RLHF), which tailors the model's responses based on human-provided feedback.</a:t>
            </a:r>
          </a:p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400" dirty="0"/>
              <a:t>Human annotators </a:t>
            </a:r>
            <a:r>
              <a:rPr lang="en-US" sz="2400" dirty="0">
                <a:solidFill>
                  <a:srgbClr val="C00000"/>
                </a:solidFill>
              </a:rPr>
              <a:t>rank</a:t>
            </a:r>
            <a:r>
              <a:rPr lang="en-US" sz="2400" dirty="0"/>
              <a:t> different responses to the same prompt, and this ranking data is used to train a reward model, which predicts which responses are preferable.</a:t>
            </a:r>
            <a:endParaRPr lang="en-US" sz="2400" spc="-30" dirty="0">
              <a:solidFill>
                <a:srgbClr val="C00000"/>
              </a:solidFill>
            </a:endParaRPr>
          </a:p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alibri"/>
                <a:cs typeface="Calibri"/>
              </a:rPr>
              <a:t>Train LLM using reinforcement learning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to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maximize</a:t>
            </a:r>
            <a:r>
              <a:rPr lang="en-US" sz="2400" dirty="0">
                <a:latin typeface="Calibri"/>
                <a:cs typeface="Calibri"/>
              </a:rPr>
              <a:t> expected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reward</a:t>
            </a:r>
            <a:r>
              <a:rPr lang="en-US" sz="2400" dirty="0">
                <a:latin typeface="Calibri"/>
                <a:cs typeface="Calibri"/>
              </a:rPr>
              <a:t>.</a:t>
            </a:r>
          </a:p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C00000"/>
                </a:solidFill>
              </a:rPr>
              <a:t>ChatGPT</a:t>
            </a:r>
            <a:r>
              <a:rPr lang="en-US" sz="2400" dirty="0"/>
              <a:t> is trained by RLHF using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methods as </a:t>
            </a:r>
            <a:r>
              <a:rPr lang="en-US" sz="2400" dirty="0" err="1"/>
              <a:t>InstructGPT</a:t>
            </a:r>
            <a:endParaRPr lang="en-US" sz="24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9BDCF0F-A352-C5D0-19D8-CFDE66FAB8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572" y="4822629"/>
            <a:ext cx="6936828" cy="1875616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317F73AA-1B6E-50EB-7393-891458564CE0}"/>
              </a:ext>
            </a:extLst>
          </p:cNvPr>
          <p:cNvSpPr txBox="1"/>
          <p:nvPr/>
        </p:nvSpPr>
        <p:spPr>
          <a:xfrm>
            <a:off x="9751235" y="6605271"/>
            <a:ext cx="3208020" cy="18594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u="sng" spc="-5" dirty="0">
                <a:solidFill>
                  <a:srgbClr val="007C92"/>
                </a:solidFill>
                <a:uFill>
                  <a:solidFill>
                    <a:srgbClr val="007C92"/>
                  </a:solidFill>
                </a:uFill>
                <a:latin typeface="Calibri"/>
                <a:cs typeface="Calibri"/>
              </a:rPr>
              <a:t>https://openai.com/blog/chatgpt/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0159E-3D8E-ACD9-8937-811E9B5B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93" y="4700992"/>
            <a:ext cx="2599992" cy="18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09051"/>
            <a:ext cx="110132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5" dirty="0">
                <a:cs typeface="Calibri"/>
              </a:rPr>
              <a:t>Fine-tuning vs Training From Scratch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04520" y="903969"/>
            <a:ext cx="11706967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General knowledge</a:t>
            </a:r>
            <a:r>
              <a:rPr lang="en-US" sz="2400" dirty="0"/>
              <a:t> and capabilities of LLMs is required for many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“large” in “large language models” refers to the huge number of parameters in these models which needs </a:t>
            </a:r>
            <a:r>
              <a:rPr lang="en-US" sz="2400" dirty="0">
                <a:solidFill>
                  <a:srgbClr val="C00000"/>
                </a:solidFill>
              </a:rPr>
              <a:t>huge computational resources</a:t>
            </a:r>
            <a:r>
              <a:rPr lang="en-US" sz="2400" dirty="0"/>
              <a:t> for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Pre-training an LLM for any </a:t>
            </a:r>
            <a:r>
              <a:rPr lang="en-US" sz="2400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purpose is </a:t>
            </a:r>
            <a:r>
              <a:rPr lang="en-US" sz="2400" dirty="0">
                <a:solidFill>
                  <a:srgbClr val="C00000"/>
                </a:solidFill>
              </a:rPr>
              <a:t>impractical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Task-specific training usually needs </a:t>
            </a:r>
            <a:r>
              <a:rPr lang="en-US" sz="2400" dirty="0">
                <a:solidFill>
                  <a:srgbClr val="C00000"/>
                </a:solidFill>
              </a:rPr>
              <a:t>labeled data </a:t>
            </a:r>
            <a:r>
              <a:rPr lang="en-US" sz="2400" dirty="0"/>
              <a:t>which is less available than general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Fine-tuning an already-trained LLM requires far </a:t>
            </a:r>
            <a:r>
              <a:rPr lang="en-US" sz="2400" dirty="0">
                <a:solidFill>
                  <a:srgbClr val="C00000"/>
                </a:solidFill>
              </a:rPr>
              <a:t>less data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less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computational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power.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838200" y="4419600"/>
            <a:ext cx="3968115" cy="1872614"/>
            <a:chOff x="944552" y="3529397"/>
            <a:chExt cx="3968115" cy="1872614"/>
          </a:xfrm>
        </p:grpSpPr>
        <p:sp>
          <p:nvSpPr>
            <p:cNvPr id="5" name="object 5"/>
            <p:cNvSpPr/>
            <p:nvPr/>
          </p:nvSpPr>
          <p:spPr>
            <a:xfrm>
              <a:off x="1101712" y="3554209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30" h="483870">
                  <a:moveTo>
                    <a:pt x="150787" y="1422"/>
                  </a:moveTo>
                  <a:lnTo>
                    <a:pt x="0" y="1422"/>
                  </a:lnTo>
                  <a:lnTo>
                    <a:pt x="0" y="483628"/>
                  </a:lnTo>
                  <a:lnTo>
                    <a:pt x="150787" y="483628"/>
                  </a:lnTo>
                  <a:lnTo>
                    <a:pt x="150787" y="1422"/>
                  </a:lnTo>
                  <a:close/>
                </a:path>
                <a:path w="913130" h="483870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2509" y="3757389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111" y="1059"/>
                  </a:moveTo>
                  <a:lnTo>
                    <a:pt x="0" y="39335"/>
                  </a:lnTo>
                  <a:lnTo>
                    <a:pt x="76288" y="77259"/>
                  </a:lnTo>
                  <a:lnTo>
                    <a:pt x="76210" y="43950"/>
                  </a:lnTo>
                  <a:lnTo>
                    <a:pt x="63510" y="43950"/>
                  </a:lnTo>
                  <a:lnTo>
                    <a:pt x="63489" y="34425"/>
                  </a:lnTo>
                  <a:lnTo>
                    <a:pt x="76188" y="34396"/>
                  </a:lnTo>
                  <a:lnTo>
                    <a:pt x="76111" y="1059"/>
                  </a:lnTo>
                  <a:close/>
                </a:path>
                <a:path w="611505" h="77470">
                  <a:moveTo>
                    <a:pt x="601921" y="33308"/>
                  </a:moveTo>
                  <a:lnTo>
                    <a:pt x="547695" y="33308"/>
                  </a:lnTo>
                  <a:lnTo>
                    <a:pt x="547717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5" y="37923"/>
                  </a:lnTo>
                  <a:lnTo>
                    <a:pt x="601921" y="33308"/>
                  </a:lnTo>
                  <a:close/>
                </a:path>
                <a:path w="611505" h="77470">
                  <a:moveTo>
                    <a:pt x="76188" y="34396"/>
                  </a:moveTo>
                  <a:lnTo>
                    <a:pt x="63489" y="34425"/>
                  </a:lnTo>
                  <a:lnTo>
                    <a:pt x="63510" y="43950"/>
                  </a:lnTo>
                  <a:lnTo>
                    <a:pt x="76210" y="43921"/>
                  </a:lnTo>
                  <a:lnTo>
                    <a:pt x="76188" y="34396"/>
                  </a:lnTo>
                  <a:close/>
                </a:path>
                <a:path w="611505" h="77470">
                  <a:moveTo>
                    <a:pt x="76210" y="43921"/>
                  </a:moveTo>
                  <a:lnTo>
                    <a:pt x="63510" y="43950"/>
                  </a:lnTo>
                  <a:lnTo>
                    <a:pt x="76210" y="43950"/>
                  </a:lnTo>
                  <a:close/>
                </a:path>
                <a:path w="611505" h="77470">
                  <a:moveTo>
                    <a:pt x="534995" y="33337"/>
                  </a:moveTo>
                  <a:lnTo>
                    <a:pt x="76188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5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7" y="42833"/>
                  </a:lnTo>
                  <a:lnTo>
                    <a:pt x="547695" y="33308"/>
                  </a:lnTo>
                  <a:close/>
                </a:path>
                <a:path w="611505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1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03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30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14509" y="37583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198" y="5863"/>
                  </a:moveTo>
                  <a:lnTo>
                    <a:pt x="459688" y="39197"/>
                  </a:lnTo>
                  <a:lnTo>
                    <a:pt x="472387" y="39391"/>
                  </a:lnTo>
                  <a:lnTo>
                    <a:pt x="472241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1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8" y="5863"/>
                  </a:lnTo>
                  <a:close/>
                </a:path>
                <a:path w="535939" h="82550">
                  <a:moveTo>
                    <a:pt x="76772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7" y="42857"/>
                  </a:lnTo>
                  <a:lnTo>
                    <a:pt x="63418" y="42663"/>
                  </a:lnTo>
                  <a:lnTo>
                    <a:pt x="63564" y="33139"/>
                  </a:lnTo>
                  <a:lnTo>
                    <a:pt x="76266" y="33139"/>
                  </a:lnTo>
                  <a:lnTo>
                    <a:pt x="76772" y="0"/>
                  </a:lnTo>
                  <a:close/>
                </a:path>
                <a:path w="535939" h="82550">
                  <a:moveTo>
                    <a:pt x="459688" y="39197"/>
                  </a:moveTo>
                  <a:lnTo>
                    <a:pt x="459543" y="48721"/>
                  </a:lnTo>
                  <a:lnTo>
                    <a:pt x="472241" y="48915"/>
                  </a:lnTo>
                  <a:lnTo>
                    <a:pt x="472387" y="39391"/>
                  </a:lnTo>
                  <a:lnTo>
                    <a:pt x="459688" y="39197"/>
                  </a:lnTo>
                  <a:close/>
                </a:path>
                <a:path w="535939" h="82550">
                  <a:moveTo>
                    <a:pt x="76263" y="33333"/>
                  </a:moveTo>
                  <a:lnTo>
                    <a:pt x="76117" y="42857"/>
                  </a:lnTo>
                  <a:lnTo>
                    <a:pt x="459543" y="48721"/>
                  </a:lnTo>
                  <a:lnTo>
                    <a:pt x="459688" y="39197"/>
                  </a:lnTo>
                  <a:lnTo>
                    <a:pt x="76263" y="33333"/>
                  </a:lnTo>
                  <a:close/>
                </a:path>
                <a:path w="535939" h="82550">
                  <a:moveTo>
                    <a:pt x="63564" y="33139"/>
                  </a:moveTo>
                  <a:lnTo>
                    <a:pt x="63418" y="42663"/>
                  </a:lnTo>
                  <a:lnTo>
                    <a:pt x="76117" y="42857"/>
                  </a:lnTo>
                  <a:lnTo>
                    <a:pt x="76263" y="33333"/>
                  </a:lnTo>
                  <a:lnTo>
                    <a:pt x="63564" y="33139"/>
                  </a:lnTo>
                  <a:close/>
                </a:path>
                <a:path w="535939" h="82550">
                  <a:moveTo>
                    <a:pt x="76266" y="33139"/>
                  </a:moveTo>
                  <a:lnTo>
                    <a:pt x="63564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69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01110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39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35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771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01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431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1712" y="4225620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30" h="483870">
                  <a:moveTo>
                    <a:pt x="150787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87" y="483616"/>
                  </a:lnTo>
                  <a:lnTo>
                    <a:pt x="150787" y="1409"/>
                  </a:lnTo>
                  <a:close/>
                </a:path>
                <a:path w="913130" h="483870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2509" y="4428788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111" y="1059"/>
                  </a:moveTo>
                  <a:lnTo>
                    <a:pt x="0" y="39335"/>
                  </a:lnTo>
                  <a:lnTo>
                    <a:pt x="76288" y="77259"/>
                  </a:lnTo>
                  <a:lnTo>
                    <a:pt x="76210" y="43950"/>
                  </a:lnTo>
                  <a:lnTo>
                    <a:pt x="63510" y="43950"/>
                  </a:lnTo>
                  <a:lnTo>
                    <a:pt x="63489" y="34425"/>
                  </a:lnTo>
                  <a:lnTo>
                    <a:pt x="76188" y="34396"/>
                  </a:lnTo>
                  <a:lnTo>
                    <a:pt x="76111" y="1059"/>
                  </a:lnTo>
                  <a:close/>
                </a:path>
                <a:path w="611505" h="77470">
                  <a:moveTo>
                    <a:pt x="601919" y="33308"/>
                  </a:moveTo>
                  <a:lnTo>
                    <a:pt x="547695" y="33308"/>
                  </a:lnTo>
                  <a:lnTo>
                    <a:pt x="547717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5" y="37924"/>
                  </a:lnTo>
                  <a:lnTo>
                    <a:pt x="601919" y="33308"/>
                  </a:lnTo>
                  <a:close/>
                </a:path>
                <a:path w="611505" h="77470">
                  <a:moveTo>
                    <a:pt x="76188" y="34396"/>
                  </a:moveTo>
                  <a:lnTo>
                    <a:pt x="63489" y="34425"/>
                  </a:lnTo>
                  <a:lnTo>
                    <a:pt x="63510" y="43950"/>
                  </a:lnTo>
                  <a:lnTo>
                    <a:pt x="76210" y="43921"/>
                  </a:lnTo>
                  <a:lnTo>
                    <a:pt x="76188" y="34396"/>
                  </a:lnTo>
                  <a:close/>
                </a:path>
                <a:path w="611505" h="77470">
                  <a:moveTo>
                    <a:pt x="76210" y="43921"/>
                  </a:moveTo>
                  <a:lnTo>
                    <a:pt x="63510" y="43950"/>
                  </a:lnTo>
                  <a:lnTo>
                    <a:pt x="76210" y="43950"/>
                  </a:lnTo>
                  <a:close/>
                </a:path>
                <a:path w="611505" h="77470">
                  <a:moveTo>
                    <a:pt x="534995" y="33337"/>
                  </a:moveTo>
                  <a:lnTo>
                    <a:pt x="76188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5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7" y="42833"/>
                  </a:lnTo>
                  <a:lnTo>
                    <a:pt x="547695" y="33308"/>
                  </a:lnTo>
                  <a:close/>
                </a:path>
                <a:path w="611505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19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03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30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4509" y="44297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198" y="5863"/>
                  </a:moveTo>
                  <a:lnTo>
                    <a:pt x="459688" y="39197"/>
                  </a:lnTo>
                  <a:lnTo>
                    <a:pt x="472387" y="39391"/>
                  </a:lnTo>
                  <a:lnTo>
                    <a:pt x="472241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1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8" y="5863"/>
                  </a:lnTo>
                  <a:close/>
                </a:path>
                <a:path w="535939" h="82550">
                  <a:moveTo>
                    <a:pt x="76772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7" y="42857"/>
                  </a:lnTo>
                  <a:lnTo>
                    <a:pt x="63418" y="42663"/>
                  </a:lnTo>
                  <a:lnTo>
                    <a:pt x="63564" y="33139"/>
                  </a:lnTo>
                  <a:lnTo>
                    <a:pt x="76266" y="33139"/>
                  </a:lnTo>
                  <a:lnTo>
                    <a:pt x="76772" y="0"/>
                  </a:lnTo>
                  <a:close/>
                </a:path>
                <a:path w="535939" h="82550">
                  <a:moveTo>
                    <a:pt x="459688" y="39197"/>
                  </a:moveTo>
                  <a:lnTo>
                    <a:pt x="459543" y="48721"/>
                  </a:lnTo>
                  <a:lnTo>
                    <a:pt x="472241" y="48915"/>
                  </a:lnTo>
                  <a:lnTo>
                    <a:pt x="472387" y="39391"/>
                  </a:lnTo>
                  <a:lnTo>
                    <a:pt x="459688" y="39197"/>
                  </a:lnTo>
                  <a:close/>
                </a:path>
                <a:path w="535939" h="82550">
                  <a:moveTo>
                    <a:pt x="76263" y="33333"/>
                  </a:moveTo>
                  <a:lnTo>
                    <a:pt x="76117" y="42857"/>
                  </a:lnTo>
                  <a:lnTo>
                    <a:pt x="459543" y="48721"/>
                  </a:lnTo>
                  <a:lnTo>
                    <a:pt x="459688" y="39197"/>
                  </a:lnTo>
                  <a:lnTo>
                    <a:pt x="76263" y="33333"/>
                  </a:lnTo>
                  <a:close/>
                </a:path>
                <a:path w="535939" h="82550">
                  <a:moveTo>
                    <a:pt x="63564" y="33139"/>
                  </a:moveTo>
                  <a:lnTo>
                    <a:pt x="63418" y="42663"/>
                  </a:lnTo>
                  <a:lnTo>
                    <a:pt x="76117" y="42857"/>
                  </a:lnTo>
                  <a:lnTo>
                    <a:pt x="76263" y="33333"/>
                  </a:lnTo>
                  <a:lnTo>
                    <a:pt x="63564" y="33139"/>
                  </a:lnTo>
                  <a:close/>
                </a:path>
                <a:path w="535939" h="82550">
                  <a:moveTo>
                    <a:pt x="76266" y="33139"/>
                  </a:moveTo>
                  <a:lnTo>
                    <a:pt x="63564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9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01110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39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35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771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01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7431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012" y="4037825"/>
              <a:ext cx="76200" cy="1891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012" y="4036414"/>
              <a:ext cx="76200" cy="1891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614" y="4044608"/>
              <a:ext cx="76200" cy="1891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815" y="4044608"/>
              <a:ext cx="76200" cy="18919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214" y="4043197"/>
              <a:ext cx="76200" cy="1891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7415" y="4044607"/>
              <a:ext cx="76200" cy="18919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49314" y="3534159"/>
              <a:ext cx="3958590" cy="1287145"/>
            </a:xfrm>
            <a:custGeom>
              <a:avLst/>
              <a:gdLst/>
              <a:ahLst/>
              <a:cxnLst/>
              <a:rect l="l" t="t" r="r" b="b"/>
              <a:pathLst>
                <a:path w="3958590" h="1287145">
                  <a:moveTo>
                    <a:pt x="3744064" y="0"/>
                  </a:moveTo>
                  <a:lnTo>
                    <a:pt x="214445" y="0"/>
                  </a:lnTo>
                  <a:lnTo>
                    <a:pt x="165274" y="5663"/>
                  </a:lnTo>
                  <a:lnTo>
                    <a:pt x="120137" y="21796"/>
                  </a:lnTo>
                  <a:lnTo>
                    <a:pt x="80320" y="47111"/>
                  </a:lnTo>
                  <a:lnTo>
                    <a:pt x="47111" y="80320"/>
                  </a:lnTo>
                  <a:lnTo>
                    <a:pt x="21796" y="120138"/>
                  </a:lnTo>
                  <a:lnTo>
                    <a:pt x="5663" y="165275"/>
                  </a:lnTo>
                  <a:lnTo>
                    <a:pt x="0" y="214445"/>
                  </a:lnTo>
                  <a:lnTo>
                    <a:pt x="0" y="1072201"/>
                  </a:lnTo>
                  <a:lnTo>
                    <a:pt x="5663" y="1121371"/>
                  </a:lnTo>
                  <a:lnTo>
                    <a:pt x="21796" y="1166508"/>
                  </a:lnTo>
                  <a:lnTo>
                    <a:pt x="47111" y="1206325"/>
                  </a:lnTo>
                  <a:lnTo>
                    <a:pt x="80320" y="1239534"/>
                  </a:lnTo>
                  <a:lnTo>
                    <a:pt x="120137" y="1264849"/>
                  </a:lnTo>
                  <a:lnTo>
                    <a:pt x="165274" y="1280982"/>
                  </a:lnTo>
                  <a:lnTo>
                    <a:pt x="214445" y="1286645"/>
                  </a:lnTo>
                  <a:lnTo>
                    <a:pt x="3744064" y="1286645"/>
                  </a:lnTo>
                  <a:lnTo>
                    <a:pt x="3793234" y="1280982"/>
                  </a:lnTo>
                  <a:lnTo>
                    <a:pt x="3838371" y="1264849"/>
                  </a:lnTo>
                  <a:lnTo>
                    <a:pt x="3878188" y="1239534"/>
                  </a:lnTo>
                  <a:lnTo>
                    <a:pt x="3911397" y="1206325"/>
                  </a:lnTo>
                  <a:lnTo>
                    <a:pt x="3936712" y="1166508"/>
                  </a:lnTo>
                  <a:lnTo>
                    <a:pt x="3952844" y="1121371"/>
                  </a:lnTo>
                  <a:lnTo>
                    <a:pt x="3958508" y="1072201"/>
                  </a:lnTo>
                  <a:lnTo>
                    <a:pt x="3958508" y="214445"/>
                  </a:lnTo>
                  <a:lnTo>
                    <a:pt x="3952844" y="165275"/>
                  </a:lnTo>
                  <a:lnTo>
                    <a:pt x="3936712" y="120138"/>
                  </a:lnTo>
                  <a:lnTo>
                    <a:pt x="3911397" y="80320"/>
                  </a:lnTo>
                  <a:lnTo>
                    <a:pt x="3878188" y="47111"/>
                  </a:lnTo>
                  <a:lnTo>
                    <a:pt x="3838371" y="21796"/>
                  </a:lnTo>
                  <a:lnTo>
                    <a:pt x="3793234" y="5663"/>
                  </a:lnTo>
                  <a:lnTo>
                    <a:pt x="3744064" y="0"/>
                  </a:lnTo>
                  <a:close/>
                </a:path>
              </a:pathLst>
            </a:custGeom>
            <a:solidFill>
              <a:srgbClr val="ED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9314" y="3534159"/>
              <a:ext cx="3958590" cy="1287145"/>
            </a:xfrm>
            <a:custGeom>
              <a:avLst/>
              <a:gdLst/>
              <a:ahLst/>
              <a:cxnLst/>
              <a:rect l="l" t="t" r="r" b="b"/>
              <a:pathLst>
                <a:path w="3958590" h="1287145">
                  <a:moveTo>
                    <a:pt x="0" y="214445"/>
                  </a:moveTo>
                  <a:lnTo>
                    <a:pt x="5663" y="165274"/>
                  </a:lnTo>
                  <a:lnTo>
                    <a:pt x="21796" y="120137"/>
                  </a:lnTo>
                  <a:lnTo>
                    <a:pt x="47111" y="80320"/>
                  </a:lnTo>
                  <a:lnTo>
                    <a:pt x="80320" y="47111"/>
                  </a:lnTo>
                  <a:lnTo>
                    <a:pt x="120137" y="21796"/>
                  </a:lnTo>
                  <a:lnTo>
                    <a:pt x="165274" y="5663"/>
                  </a:lnTo>
                  <a:lnTo>
                    <a:pt x="214445" y="0"/>
                  </a:lnTo>
                  <a:lnTo>
                    <a:pt x="3744064" y="0"/>
                  </a:lnTo>
                  <a:lnTo>
                    <a:pt x="3793234" y="5663"/>
                  </a:lnTo>
                  <a:lnTo>
                    <a:pt x="3838371" y="21796"/>
                  </a:lnTo>
                  <a:lnTo>
                    <a:pt x="3878188" y="47111"/>
                  </a:lnTo>
                  <a:lnTo>
                    <a:pt x="3911397" y="80320"/>
                  </a:lnTo>
                  <a:lnTo>
                    <a:pt x="3936712" y="120137"/>
                  </a:lnTo>
                  <a:lnTo>
                    <a:pt x="3952845" y="165274"/>
                  </a:lnTo>
                  <a:lnTo>
                    <a:pt x="3958509" y="214445"/>
                  </a:lnTo>
                  <a:lnTo>
                    <a:pt x="3958509" y="1072201"/>
                  </a:lnTo>
                  <a:lnTo>
                    <a:pt x="3952845" y="1121371"/>
                  </a:lnTo>
                  <a:lnTo>
                    <a:pt x="3936712" y="1166508"/>
                  </a:lnTo>
                  <a:lnTo>
                    <a:pt x="3911397" y="1206325"/>
                  </a:lnTo>
                  <a:lnTo>
                    <a:pt x="3878188" y="1239534"/>
                  </a:lnTo>
                  <a:lnTo>
                    <a:pt x="3838371" y="1264849"/>
                  </a:lnTo>
                  <a:lnTo>
                    <a:pt x="3793234" y="1280982"/>
                  </a:lnTo>
                  <a:lnTo>
                    <a:pt x="3744064" y="1286646"/>
                  </a:lnTo>
                  <a:lnTo>
                    <a:pt x="214445" y="1286646"/>
                  </a:lnTo>
                  <a:lnTo>
                    <a:pt x="165274" y="1280982"/>
                  </a:lnTo>
                  <a:lnTo>
                    <a:pt x="120137" y="1264849"/>
                  </a:lnTo>
                  <a:lnTo>
                    <a:pt x="80320" y="1239534"/>
                  </a:lnTo>
                  <a:lnTo>
                    <a:pt x="47111" y="1206325"/>
                  </a:lnTo>
                  <a:lnTo>
                    <a:pt x="21796" y="1166508"/>
                  </a:lnTo>
                  <a:lnTo>
                    <a:pt x="5663" y="1121371"/>
                  </a:lnTo>
                  <a:lnTo>
                    <a:pt x="0" y="1072201"/>
                  </a:lnTo>
                  <a:lnTo>
                    <a:pt x="0" y="214445"/>
                  </a:lnTo>
                  <a:close/>
                </a:path>
              </a:pathLst>
            </a:custGeom>
            <a:ln w="9525">
              <a:solidFill>
                <a:srgbClr val="ED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1712" y="4911293"/>
              <a:ext cx="3659504" cy="490855"/>
            </a:xfrm>
            <a:custGeom>
              <a:avLst/>
              <a:gdLst/>
              <a:ahLst/>
              <a:cxnLst/>
              <a:rect l="l" t="t" r="r" b="b"/>
              <a:pathLst>
                <a:path w="3659504" h="490854">
                  <a:moveTo>
                    <a:pt x="150787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87" y="483616"/>
                  </a:lnTo>
                  <a:lnTo>
                    <a:pt x="150787" y="1409"/>
                  </a:lnTo>
                  <a:close/>
                </a:path>
                <a:path w="3659504" h="490854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  <a:path w="3659504" h="490854">
                  <a:moveTo>
                    <a:pt x="1599387" y="8191"/>
                  </a:moveTo>
                  <a:lnTo>
                    <a:pt x="1448600" y="8191"/>
                  </a:lnTo>
                  <a:lnTo>
                    <a:pt x="1448600" y="490397"/>
                  </a:lnTo>
                  <a:lnTo>
                    <a:pt x="1599387" y="490397"/>
                  </a:lnTo>
                  <a:lnTo>
                    <a:pt x="1599387" y="8191"/>
                  </a:lnTo>
                  <a:close/>
                </a:path>
                <a:path w="3659504" h="490854">
                  <a:moveTo>
                    <a:pt x="2286000" y="8191"/>
                  </a:moveTo>
                  <a:lnTo>
                    <a:pt x="2135200" y="8191"/>
                  </a:lnTo>
                  <a:lnTo>
                    <a:pt x="2135200" y="490397"/>
                  </a:lnTo>
                  <a:lnTo>
                    <a:pt x="2286000" y="490397"/>
                  </a:lnTo>
                  <a:lnTo>
                    <a:pt x="2286000" y="8191"/>
                  </a:lnTo>
                  <a:close/>
                </a:path>
                <a:path w="3659504" h="490854">
                  <a:moveTo>
                    <a:pt x="2972600" y="8191"/>
                  </a:moveTo>
                  <a:lnTo>
                    <a:pt x="2821800" y="8191"/>
                  </a:lnTo>
                  <a:lnTo>
                    <a:pt x="2821800" y="490397"/>
                  </a:lnTo>
                  <a:lnTo>
                    <a:pt x="2972600" y="490397"/>
                  </a:lnTo>
                  <a:lnTo>
                    <a:pt x="2972600" y="8191"/>
                  </a:lnTo>
                  <a:close/>
                </a:path>
                <a:path w="3659504" h="490854">
                  <a:moveTo>
                    <a:pt x="3659187" y="8191"/>
                  </a:moveTo>
                  <a:lnTo>
                    <a:pt x="3508400" y="8191"/>
                  </a:lnTo>
                  <a:lnTo>
                    <a:pt x="3508400" y="490397"/>
                  </a:lnTo>
                  <a:lnTo>
                    <a:pt x="3659187" y="490397"/>
                  </a:lnTo>
                  <a:lnTo>
                    <a:pt x="3659187" y="8191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539798" y="4790070"/>
            <a:ext cx="3129915" cy="39113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016635">
              <a:lnSpc>
                <a:spcPts val="2810"/>
              </a:lnSpc>
              <a:spcBef>
                <a:spcPts val="250"/>
              </a:spcBef>
            </a:pPr>
            <a:r>
              <a:rPr lang="en-US" sz="2400" spc="-50" dirty="0">
                <a:latin typeface="Tahoma"/>
                <a:cs typeface="Tahoma"/>
              </a:rPr>
              <a:t>LLM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0988" y="6376094"/>
            <a:ext cx="39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04954" y="6376094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oes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09347" y="6379143"/>
            <a:ext cx="217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3772" y="6397431"/>
            <a:ext cx="52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55516" y="6397431"/>
            <a:ext cx="474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19304" y="6406574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32660" y="4296283"/>
            <a:ext cx="3590925" cy="1513840"/>
            <a:chOff x="1139012" y="3406080"/>
            <a:chExt cx="3590925" cy="1513840"/>
          </a:xfrm>
        </p:grpSpPr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012" y="4723503"/>
              <a:ext cx="76200" cy="1891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012" y="4722092"/>
              <a:ext cx="76200" cy="18919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614" y="4730286"/>
              <a:ext cx="76200" cy="1891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214" y="4728875"/>
              <a:ext cx="76200" cy="1891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814" y="4730286"/>
              <a:ext cx="76200" cy="1891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7415" y="4730285"/>
              <a:ext cx="76200" cy="18919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907" y="3407491"/>
              <a:ext cx="76200" cy="1891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6907" y="3406080"/>
              <a:ext cx="76200" cy="1891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510" y="3414274"/>
              <a:ext cx="76200" cy="189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0110" y="3412863"/>
              <a:ext cx="76200" cy="1891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6710" y="3414273"/>
              <a:ext cx="76200" cy="1891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3310" y="3414271"/>
              <a:ext cx="76200" cy="189195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95620" y="3949887"/>
            <a:ext cx="102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6610" algn="l"/>
              </a:tabLst>
            </a:pPr>
            <a:r>
              <a:rPr sz="2700" spc="-15" baseline="1543" dirty="0">
                <a:latin typeface="Calibri"/>
                <a:cs typeface="Calibri"/>
              </a:rPr>
              <a:t>g</a:t>
            </a:r>
            <a:r>
              <a:rPr sz="2700" baseline="1543" dirty="0">
                <a:latin typeface="Calibri"/>
                <a:cs typeface="Calibri"/>
              </a:rPr>
              <a:t>oes	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34439" y="3977318"/>
            <a:ext cx="2536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900" algn="l"/>
                <a:tab pos="1487805" algn="l"/>
                <a:tab pos="2123440" algn="l"/>
              </a:tabLst>
            </a:pPr>
            <a:r>
              <a:rPr sz="2700" spc="-7" baseline="1543" dirty="0">
                <a:latin typeface="Calibri"/>
                <a:cs typeface="Calibri"/>
              </a:rPr>
              <a:t>m</a:t>
            </a:r>
            <a:r>
              <a:rPr sz="2700" baseline="1543" dirty="0">
                <a:latin typeface="Calibri"/>
                <a:cs typeface="Calibri"/>
              </a:rPr>
              <a:t>a</a:t>
            </a:r>
            <a:r>
              <a:rPr sz="2700" spc="-97" baseline="1543" dirty="0">
                <a:latin typeface="Calibri"/>
                <a:cs typeface="Calibri"/>
              </a:rPr>
              <a:t>k</a:t>
            </a:r>
            <a:r>
              <a:rPr sz="2700" baseline="1543" dirty="0">
                <a:latin typeface="Calibri"/>
                <a:cs typeface="Calibri"/>
              </a:rPr>
              <a:t>e	</a:t>
            </a:r>
            <a:r>
              <a:rPr sz="2700" spc="-37" baseline="1543" dirty="0">
                <a:latin typeface="Calibri"/>
                <a:cs typeface="Calibri"/>
              </a:rPr>
              <a:t>t</a:t>
            </a:r>
            <a:r>
              <a:rPr sz="2700" baseline="1543" dirty="0">
                <a:latin typeface="Calibri"/>
                <a:cs typeface="Calibri"/>
              </a:rPr>
              <a:t>a</a:t>
            </a:r>
            <a:r>
              <a:rPr sz="2700" spc="-37" baseline="1543" dirty="0">
                <a:latin typeface="Calibri"/>
                <a:cs typeface="Calibri"/>
              </a:rPr>
              <a:t>s</a:t>
            </a:r>
            <a:r>
              <a:rPr sz="2700" spc="-7" baseline="1543" dirty="0">
                <a:latin typeface="Calibri"/>
                <a:cs typeface="Calibri"/>
              </a:rPr>
              <a:t>t</a:t>
            </a:r>
            <a:r>
              <a:rPr sz="2700" baseline="1543" dirty="0">
                <a:latin typeface="Calibri"/>
                <a:cs typeface="Calibri"/>
              </a:rPr>
              <a:t>y	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ea	</a:t>
            </a:r>
            <a:r>
              <a:rPr sz="1800" spc="-5" dirty="0">
                <a:latin typeface="Calibri"/>
                <a:cs typeface="Calibri"/>
              </a:rPr>
              <a:t>EN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1432" y="3114460"/>
            <a:ext cx="4782591" cy="81560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200" b="1" spc="-5" dirty="0">
                <a:latin typeface="Calibri"/>
                <a:cs typeface="Calibri"/>
              </a:rPr>
              <a:t>Step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1: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Pretrain </a:t>
            </a:r>
            <a:r>
              <a:rPr sz="2200" b="1" dirty="0">
                <a:latin typeface="Calibri"/>
                <a:cs typeface="Calibri"/>
              </a:rPr>
              <a:t>(on</a:t>
            </a:r>
            <a:r>
              <a:rPr sz="2200" b="1" spc="-10" dirty="0">
                <a:latin typeface="Calibri"/>
                <a:cs typeface="Calibri"/>
              </a:rPr>
              <a:t> language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modeling)</a:t>
            </a:r>
            <a:endParaRPr sz="2200" dirty="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480"/>
              </a:spcBef>
            </a:pPr>
            <a:r>
              <a:rPr lang="en-US" sz="2200" dirty="0">
                <a:solidFill>
                  <a:srgbClr val="C00000"/>
                </a:solidFill>
                <a:latin typeface="Calibri"/>
                <a:cs typeface="Calibri"/>
              </a:rPr>
              <a:t>Huge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text</a:t>
            </a:r>
            <a:r>
              <a:rPr lang="en-US" sz="2200" dirty="0">
                <a:solidFill>
                  <a:srgbClr val="C00000"/>
                </a:solidFill>
                <a:latin typeface="Calibri"/>
                <a:cs typeface="Calibri"/>
              </a:rPr>
              <a:t> data </a:t>
            </a:r>
            <a:r>
              <a:rPr lang="en-US" sz="2200" dirty="0">
                <a:latin typeface="Calibri"/>
                <a:cs typeface="Calibri"/>
              </a:rPr>
              <a:t>-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learn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lang="en-US" sz="2200" spc="-5" dirty="0">
                <a:latin typeface="Calibri"/>
                <a:cs typeface="Calibri"/>
              </a:rPr>
              <a:t>knowledge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211153" y="4296283"/>
            <a:ext cx="3958590" cy="1995805"/>
            <a:chOff x="7317505" y="3406080"/>
            <a:chExt cx="3958590" cy="1995805"/>
          </a:xfrm>
        </p:grpSpPr>
        <p:sp>
          <p:nvSpPr>
            <p:cNvPr id="58" name="object 58"/>
            <p:cNvSpPr/>
            <p:nvPr/>
          </p:nvSpPr>
          <p:spPr>
            <a:xfrm>
              <a:off x="7469899" y="3554209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29" h="483870">
                  <a:moveTo>
                    <a:pt x="150799" y="1422"/>
                  </a:moveTo>
                  <a:lnTo>
                    <a:pt x="0" y="1422"/>
                  </a:lnTo>
                  <a:lnTo>
                    <a:pt x="0" y="483628"/>
                  </a:lnTo>
                  <a:lnTo>
                    <a:pt x="150799" y="483628"/>
                  </a:lnTo>
                  <a:lnTo>
                    <a:pt x="150799" y="1422"/>
                  </a:lnTo>
                  <a:close/>
                </a:path>
                <a:path w="913129" h="483870">
                  <a:moveTo>
                    <a:pt x="912799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99" y="482206"/>
                  </a:lnTo>
                  <a:lnTo>
                    <a:pt x="912799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20698" y="3757389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112" y="1059"/>
                  </a:moveTo>
                  <a:lnTo>
                    <a:pt x="0" y="39335"/>
                  </a:lnTo>
                  <a:lnTo>
                    <a:pt x="76287" y="77259"/>
                  </a:lnTo>
                  <a:lnTo>
                    <a:pt x="76211" y="43950"/>
                  </a:lnTo>
                  <a:lnTo>
                    <a:pt x="63511" y="43950"/>
                  </a:lnTo>
                  <a:lnTo>
                    <a:pt x="63488" y="34425"/>
                  </a:lnTo>
                  <a:lnTo>
                    <a:pt x="76189" y="34396"/>
                  </a:lnTo>
                  <a:lnTo>
                    <a:pt x="76112" y="1059"/>
                  </a:lnTo>
                  <a:close/>
                </a:path>
                <a:path w="611504" h="77470">
                  <a:moveTo>
                    <a:pt x="601922" y="33308"/>
                  </a:moveTo>
                  <a:lnTo>
                    <a:pt x="547695" y="33308"/>
                  </a:lnTo>
                  <a:lnTo>
                    <a:pt x="547716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6" y="37923"/>
                  </a:lnTo>
                  <a:lnTo>
                    <a:pt x="601922" y="33308"/>
                  </a:lnTo>
                  <a:close/>
                </a:path>
                <a:path w="611504" h="77470">
                  <a:moveTo>
                    <a:pt x="76189" y="34396"/>
                  </a:moveTo>
                  <a:lnTo>
                    <a:pt x="63488" y="34425"/>
                  </a:lnTo>
                  <a:lnTo>
                    <a:pt x="63511" y="43950"/>
                  </a:lnTo>
                  <a:lnTo>
                    <a:pt x="76210" y="43921"/>
                  </a:lnTo>
                  <a:lnTo>
                    <a:pt x="76189" y="34396"/>
                  </a:lnTo>
                  <a:close/>
                </a:path>
                <a:path w="611504" h="77470">
                  <a:moveTo>
                    <a:pt x="76210" y="43921"/>
                  </a:moveTo>
                  <a:lnTo>
                    <a:pt x="63511" y="43950"/>
                  </a:lnTo>
                  <a:lnTo>
                    <a:pt x="76211" y="43950"/>
                  </a:lnTo>
                  <a:close/>
                </a:path>
                <a:path w="611504" h="77470">
                  <a:moveTo>
                    <a:pt x="534995" y="33337"/>
                  </a:moveTo>
                  <a:lnTo>
                    <a:pt x="76189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4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6" y="42833"/>
                  </a:lnTo>
                  <a:lnTo>
                    <a:pt x="547695" y="33308"/>
                  </a:lnTo>
                  <a:close/>
                </a:path>
                <a:path w="611504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2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18506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82698" y="37583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199" y="5863"/>
                  </a:moveTo>
                  <a:lnTo>
                    <a:pt x="459689" y="39197"/>
                  </a:lnTo>
                  <a:lnTo>
                    <a:pt x="472387" y="39391"/>
                  </a:lnTo>
                  <a:lnTo>
                    <a:pt x="472243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3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9" y="5863"/>
                  </a:lnTo>
                  <a:close/>
                </a:path>
                <a:path w="535940" h="82550">
                  <a:moveTo>
                    <a:pt x="76774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8" y="42857"/>
                  </a:lnTo>
                  <a:lnTo>
                    <a:pt x="63419" y="42663"/>
                  </a:lnTo>
                  <a:lnTo>
                    <a:pt x="63566" y="33139"/>
                  </a:lnTo>
                  <a:lnTo>
                    <a:pt x="76266" y="33139"/>
                  </a:lnTo>
                  <a:lnTo>
                    <a:pt x="76774" y="0"/>
                  </a:lnTo>
                  <a:close/>
                </a:path>
                <a:path w="535940" h="82550">
                  <a:moveTo>
                    <a:pt x="459689" y="39197"/>
                  </a:moveTo>
                  <a:lnTo>
                    <a:pt x="459543" y="48721"/>
                  </a:lnTo>
                  <a:lnTo>
                    <a:pt x="472243" y="48915"/>
                  </a:lnTo>
                  <a:lnTo>
                    <a:pt x="472387" y="39391"/>
                  </a:lnTo>
                  <a:lnTo>
                    <a:pt x="459689" y="39197"/>
                  </a:lnTo>
                  <a:close/>
                </a:path>
                <a:path w="535940" h="82550">
                  <a:moveTo>
                    <a:pt x="76263" y="33333"/>
                  </a:moveTo>
                  <a:lnTo>
                    <a:pt x="76118" y="42857"/>
                  </a:lnTo>
                  <a:lnTo>
                    <a:pt x="459543" y="48721"/>
                  </a:lnTo>
                  <a:lnTo>
                    <a:pt x="459689" y="39197"/>
                  </a:lnTo>
                  <a:lnTo>
                    <a:pt x="76263" y="33333"/>
                  </a:lnTo>
                  <a:close/>
                </a:path>
                <a:path w="535940" h="82550">
                  <a:moveTo>
                    <a:pt x="63566" y="33139"/>
                  </a:moveTo>
                  <a:lnTo>
                    <a:pt x="63419" y="42663"/>
                  </a:lnTo>
                  <a:lnTo>
                    <a:pt x="76118" y="42857"/>
                  </a:lnTo>
                  <a:lnTo>
                    <a:pt x="76263" y="33333"/>
                  </a:lnTo>
                  <a:lnTo>
                    <a:pt x="63566" y="33139"/>
                  </a:lnTo>
                  <a:close/>
                </a:path>
                <a:path w="535940" h="82550">
                  <a:moveTo>
                    <a:pt x="76266" y="33139"/>
                  </a:moveTo>
                  <a:lnTo>
                    <a:pt x="63566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051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069301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40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2917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590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83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4250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9899" y="4225620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29" h="483870">
                  <a:moveTo>
                    <a:pt x="150799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99" y="483616"/>
                  </a:lnTo>
                  <a:lnTo>
                    <a:pt x="150799" y="1409"/>
                  </a:lnTo>
                  <a:close/>
                </a:path>
                <a:path w="913129" h="483870">
                  <a:moveTo>
                    <a:pt x="912799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99" y="482206"/>
                  </a:lnTo>
                  <a:lnTo>
                    <a:pt x="912799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20698" y="4428788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112" y="1059"/>
                  </a:moveTo>
                  <a:lnTo>
                    <a:pt x="0" y="39335"/>
                  </a:lnTo>
                  <a:lnTo>
                    <a:pt x="76287" y="77259"/>
                  </a:lnTo>
                  <a:lnTo>
                    <a:pt x="76211" y="43950"/>
                  </a:lnTo>
                  <a:lnTo>
                    <a:pt x="63511" y="43950"/>
                  </a:lnTo>
                  <a:lnTo>
                    <a:pt x="63488" y="34425"/>
                  </a:lnTo>
                  <a:lnTo>
                    <a:pt x="76189" y="34396"/>
                  </a:lnTo>
                  <a:lnTo>
                    <a:pt x="76112" y="1059"/>
                  </a:lnTo>
                  <a:close/>
                </a:path>
                <a:path w="611504" h="77470">
                  <a:moveTo>
                    <a:pt x="601920" y="33308"/>
                  </a:moveTo>
                  <a:lnTo>
                    <a:pt x="547695" y="33308"/>
                  </a:lnTo>
                  <a:lnTo>
                    <a:pt x="547716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6" y="37924"/>
                  </a:lnTo>
                  <a:lnTo>
                    <a:pt x="601920" y="33308"/>
                  </a:lnTo>
                  <a:close/>
                </a:path>
                <a:path w="611504" h="77470">
                  <a:moveTo>
                    <a:pt x="76189" y="34396"/>
                  </a:moveTo>
                  <a:lnTo>
                    <a:pt x="63488" y="34425"/>
                  </a:lnTo>
                  <a:lnTo>
                    <a:pt x="63511" y="43950"/>
                  </a:lnTo>
                  <a:lnTo>
                    <a:pt x="76210" y="43921"/>
                  </a:lnTo>
                  <a:lnTo>
                    <a:pt x="76189" y="34396"/>
                  </a:lnTo>
                  <a:close/>
                </a:path>
                <a:path w="611504" h="77470">
                  <a:moveTo>
                    <a:pt x="76210" y="43921"/>
                  </a:moveTo>
                  <a:lnTo>
                    <a:pt x="63511" y="43950"/>
                  </a:lnTo>
                  <a:lnTo>
                    <a:pt x="76211" y="43950"/>
                  </a:lnTo>
                  <a:close/>
                </a:path>
                <a:path w="611504" h="77470">
                  <a:moveTo>
                    <a:pt x="534995" y="33337"/>
                  </a:moveTo>
                  <a:lnTo>
                    <a:pt x="76189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4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6" y="42833"/>
                  </a:lnTo>
                  <a:lnTo>
                    <a:pt x="547695" y="33308"/>
                  </a:lnTo>
                  <a:close/>
                </a:path>
                <a:path w="611504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0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918506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82698" y="4429783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199" y="5863"/>
                  </a:moveTo>
                  <a:lnTo>
                    <a:pt x="459689" y="39197"/>
                  </a:lnTo>
                  <a:lnTo>
                    <a:pt x="472387" y="39391"/>
                  </a:lnTo>
                  <a:lnTo>
                    <a:pt x="472243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3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9" y="5863"/>
                  </a:lnTo>
                  <a:close/>
                </a:path>
                <a:path w="535940" h="82550">
                  <a:moveTo>
                    <a:pt x="76774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8" y="42857"/>
                  </a:lnTo>
                  <a:lnTo>
                    <a:pt x="63419" y="42663"/>
                  </a:lnTo>
                  <a:lnTo>
                    <a:pt x="63566" y="33139"/>
                  </a:lnTo>
                  <a:lnTo>
                    <a:pt x="76266" y="33139"/>
                  </a:lnTo>
                  <a:lnTo>
                    <a:pt x="76774" y="0"/>
                  </a:lnTo>
                  <a:close/>
                </a:path>
                <a:path w="535940" h="82550">
                  <a:moveTo>
                    <a:pt x="459689" y="39197"/>
                  </a:moveTo>
                  <a:lnTo>
                    <a:pt x="459543" y="48721"/>
                  </a:lnTo>
                  <a:lnTo>
                    <a:pt x="472243" y="48915"/>
                  </a:lnTo>
                  <a:lnTo>
                    <a:pt x="472387" y="39391"/>
                  </a:lnTo>
                  <a:lnTo>
                    <a:pt x="459689" y="39197"/>
                  </a:lnTo>
                  <a:close/>
                </a:path>
                <a:path w="535940" h="82550">
                  <a:moveTo>
                    <a:pt x="76263" y="33333"/>
                  </a:moveTo>
                  <a:lnTo>
                    <a:pt x="76118" y="42857"/>
                  </a:lnTo>
                  <a:lnTo>
                    <a:pt x="459543" y="48721"/>
                  </a:lnTo>
                  <a:lnTo>
                    <a:pt x="459689" y="39197"/>
                  </a:lnTo>
                  <a:lnTo>
                    <a:pt x="76263" y="33333"/>
                  </a:lnTo>
                  <a:close/>
                </a:path>
                <a:path w="535940" h="82550">
                  <a:moveTo>
                    <a:pt x="63566" y="33139"/>
                  </a:moveTo>
                  <a:lnTo>
                    <a:pt x="63419" y="42663"/>
                  </a:lnTo>
                  <a:lnTo>
                    <a:pt x="76118" y="42857"/>
                  </a:lnTo>
                  <a:lnTo>
                    <a:pt x="76263" y="33333"/>
                  </a:lnTo>
                  <a:lnTo>
                    <a:pt x="63566" y="33139"/>
                  </a:lnTo>
                  <a:close/>
                </a:path>
                <a:path w="535940" h="82550">
                  <a:moveTo>
                    <a:pt x="76266" y="33139"/>
                  </a:moveTo>
                  <a:lnTo>
                    <a:pt x="63566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6051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69301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40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917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75590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783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44250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202" y="4037825"/>
              <a:ext cx="76200" cy="18919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202" y="4036414"/>
              <a:ext cx="76200" cy="18919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804" y="4044608"/>
              <a:ext cx="76200" cy="18919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2405" y="4043197"/>
              <a:ext cx="76200" cy="18919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005" y="4044608"/>
              <a:ext cx="76200" cy="18919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5605" y="4044607"/>
              <a:ext cx="76200" cy="18919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7505" y="3534159"/>
              <a:ext cx="3958508" cy="128664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469905" y="4912699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202" y="4723503"/>
              <a:ext cx="76200" cy="18919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231905" y="4911288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202" y="4722092"/>
              <a:ext cx="76200" cy="18919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918506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804" y="4730286"/>
              <a:ext cx="76200" cy="18919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6051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2405" y="4728875"/>
              <a:ext cx="76200" cy="18919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02917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005" y="4730286"/>
              <a:ext cx="76200" cy="18919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09783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5605" y="4730285"/>
              <a:ext cx="76200" cy="18919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3098" y="3407491"/>
              <a:ext cx="76200" cy="18919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097" y="3406080"/>
              <a:ext cx="76200" cy="18919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1699" y="3414274"/>
              <a:ext cx="76200" cy="18919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300" y="3412863"/>
              <a:ext cx="76200" cy="18919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4900" y="3414273"/>
              <a:ext cx="76200" cy="18919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1500" y="3414271"/>
              <a:ext cx="76200" cy="189195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7211153" y="3160063"/>
            <a:ext cx="4287164" cy="81560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200" b="1" spc="-5" dirty="0">
                <a:latin typeface="Calibri"/>
                <a:cs typeface="Calibri"/>
              </a:rPr>
              <a:t>Step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2: Finetune </a:t>
            </a:r>
            <a:r>
              <a:rPr sz="2200" b="1" dirty="0">
                <a:latin typeface="Calibri"/>
                <a:cs typeface="Calibri"/>
              </a:rPr>
              <a:t>(on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lang="en-US" sz="2200" b="1" spc="-5" dirty="0">
                <a:latin typeface="Calibri"/>
                <a:cs typeface="Calibri"/>
              </a:rPr>
              <a:t>specific</a:t>
            </a:r>
            <a:r>
              <a:rPr sz="2200" b="1" spc="-5" dirty="0">
                <a:latin typeface="Calibri"/>
                <a:cs typeface="Calibri"/>
              </a:rPr>
              <a:t> task)</a:t>
            </a:r>
            <a:endParaRPr sz="22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lang="en-US" sz="2200" spc="-5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label</a:t>
            </a:r>
            <a:r>
              <a:rPr lang="en-US" sz="2200" spc="-5" dirty="0">
                <a:solidFill>
                  <a:srgbClr val="C00000"/>
                </a:solidFill>
                <a:latin typeface="Calibri"/>
                <a:cs typeface="Calibri"/>
              </a:rPr>
              <a:t>ed</a:t>
            </a:r>
            <a:r>
              <a:rPr sz="2200" spc="-5" dirty="0">
                <a:latin typeface="Calibri"/>
                <a:cs typeface="Calibri"/>
              </a:rPr>
              <a:t>;</a:t>
            </a:r>
            <a:r>
              <a:rPr sz="2200" spc="-10" dirty="0">
                <a:latin typeface="Calibri"/>
                <a:cs typeface="Calibri"/>
              </a:rPr>
              <a:t> adapt</a:t>
            </a:r>
            <a:r>
              <a:rPr sz="2200" spc="-5" dirty="0">
                <a:latin typeface="Calibri"/>
                <a:cs typeface="Calibri"/>
              </a:rPr>
              <a:t> 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task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298948" y="6390963"/>
            <a:ext cx="3432114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300" i="1" dirty="0">
                <a:latin typeface="Calibri"/>
                <a:cs typeface="Calibri"/>
              </a:rPr>
              <a:t>t</a:t>
            </a:r>
            <a:r>
              <a:rPr sz="2300" i="1" dirty="0">
                <a:latin typeface="Calibri"/>
                <a:cs typeface="Calibri"/>
              </a:rPr>
              <a:t>he</a:t>
            </a:r>
            <a:r>
              <a:rPr sz="2300" i="1" spc="-15" dirty="0">
                <a:latin typeface="Calibri"/>
                <a:cs typeface="Calibri"/>
              </a:rPr>
              <a:t> </a:t>
            </a:r>
            <a:r>
              <a:rPr lang="en-US" sz="2300" i="1" spc="-15" dirty="0">
                <a:latin typeface="Calibri"/>
                <a:cs typeface="Calibri"/>
              </a:rPr>
              <a:t>  </a:t>
            </a:r>
            <a:r>
              <a:rPr sz="2300" i="1" spc="-5" dirty="0">
                <a:latin typeface="Calibri"/>
                <a:cs typeface="Calibri"/>
              </a:rPr>
              <a:t>movie</a:t>
            </a:r>
            <a:r>
              <a:rPr sz="2300" i="1" spc="-15" dirty="0">
                <a:latin typeface="Calibri"/>
                <a:cs typeface="Calibri"/>
              </a:rPr>
              <a:t> </a:t>
            </a:r>
            <a:r>
              <a:rPr lang="en-US" sz="2300" i="1" spc="-15" dirty="0">
                <a:latin typeface="Calibri"/>
                <a:cs typeface="Calibri"/>
              </a:rPr>
              <a:t> </a:t>
            </a:r>
            <a:r>
              <a:rPr sz="2300" i="1" dirty="0">
                <a:latin typeface="Calibri"/>
                <a:cs typeface="Calibri"/>
              </a:rPr>
              <a:t>was</a:t>
            </a:r>
            <a:r>
              <a:rPr lang="en-US" sz="2300" i="1" spc="-15" dirty="0">
                <a:latin typeface="Calibri"/>
                <a:cs typeface="Calibri"/>
              </a:rPr>
              <a:t>   good   …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55965DE-224E-085B-EE56-45963EFF36AB}"/>
              </a:ext>
            </a:extLst>
          </p:cNvPr>
          <p:cNvSpPr txBox="1"/>
          <p:nvPr/>
        </p:nvSpPr>
        <p:spPr>
          <a:xfrm>
            <a:off x="8344719" y="3951676"/>
            <a:ext cx="21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libri"/>
                <a:cs typeface="Calibri"/>
              </a:rPr>
              <a:t>Sentiment Analysis</a:t>
            </a:r>
            <a:endParaRPr lang="en-US" dirty="0"/>
          </a:p>
        </p:txBody>
      </p:sp>
      <p:sp>
        <p:nvSpPr>
          <p:cNvPr id="103" name="object 34">
            <a:extLst>
              <a:ext uri="{FF2B5EF4-FFF2-40B4-BE49-F238E27FC236}">
                <a16:creationId xmlns:a16="http://schemas.microsoft.com/office/drawing/2014/main" id="{B127392E-4386-0940-5A55-F1635730B23E}"/>
              </a:ext>
            </a:extLst>
          </p:cNvPr>
          <p:cNvSpPr txBox="1"/>
          <p:nvPr/>
        </p:nvSpPr>
        <p:spPr>
          <a:xfrm>
            <a:off x="7867283" y="4768779"/>
            <a:ext cx="3129915" cy="39113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016635">
              <a:lnSpc>
                <a:spcPts val="2810"/>
              </a:lnSpc>
              <a:spcBef>
                <a:spcPts val="250"/>
              </a:spcBef>
            </a:pPr>
            <a:r>
              <a:rPr lang="en-US" sz="2400" spc="-50" dirty="0">
                <a:latin typeface="Tahoma"/>
                <a:cs typeface="Tahoma"/>
              </a:rPr>
              <a:t>LLM</a:t>
            </a:r>
            <a:endParaRPr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147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09052"/>
            <a:ext cx="53376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 err="1"/>
              <a:t>InstructGPT</a:t>
            </a:r>
            <a:r>
              <a:rPr lang="en-US" sz="4000" dirty="0"/>
              <a:t> - Example</a:t>
            </a:r>
            <a:endParaRPr sz="40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644" y="2564524"/>
            <a:ext cx="7582174" cy="3620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6AF3A-E0DB-7A3E-7ECC-9DD4587A7A9E}"/>
              </a:ext>
            </a:extLst>
          </p:cNvPr>
          <p:cNvSpPr txBox="1"/>
          <p:nvPr/>
        </p:nvSpPr>
        <p:spPr>
          <a:xfrm>
            <a:off x="485033" y="1364195"/>
            <a:ext cx="11097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InstructGPT</a:t>
            </a:r>
            <a:r>
              <a:rPr lang="en-US" sz="2400" dirty="0"/>
              <a:t> is better at </a:t>
            </a:r>
            <a:r>
              <a:rPr lang="en-US" sz="2400" dirty="0">
                <a:solidFill>
                  <a:srgbClr val="C00000"/>
                </a:solidFill>
              </a:rPr>
              <a:t>following explicit instructions </a:t>
            </a:r>
            <a:r>
              <a:rPr lang="en-US" sz="2400" dirty="0"/>
              <a:t>than the original GPT-3 making it more suitable for applications where clear, aligned responses to user prompts are crucial.</a:t>
            </a:r>
          </a:p>
        </p:txBody>
      </p:sp>
    </p:spTree>
    <p:extLst>
      <p:ext uri="{BB962C8B-B14F-4D97-AF65-F5344CB8AC3E}">
        <p14:creationId xmlns:p14="http://schemas.microsoft.com/office/powerpoint/2010/main" val="3295123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45ED-14E7-A433-1C2E-FE3E0ECF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74" y="267330"/>
            <a:ext cx="10358120" cy="1354217"/>
          </a:xfrm>
        </p:spPr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AFAFA"/>
                </a:highlight>
              </a:rPr>
              <a:t>InstructGPT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</a:rPr>
              <a:t> - Results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E8D88-F044-C59E-7E63-808F1D596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97" y="1769782"/>
            <a:ext cx="11929241" cy="4739759"/>
          </a:xfrm>
        </p:spPr>
        <p:txBody>
          <a:bodyPr/>
          <a:lstStyle/>
          <a:p>
            <a:r>
              <a:rPr lang="en-US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Compared to GPT-3, </a:t>
            </a:r>
            <a:r>
              <a:rPr lang="en-US" b="0" i="0" dirty="0" err="1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InstructGPT</a:t>
            </a:r>
            <a:r>
              <a:rPr lang="en-US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 produces fewer imitative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9F9F9"/>
                </a:highlight>
                <a:latin typeface="Söhne"/>
              </a:rPr>
              <a:t>falsehoods</a:t>
            </a:r>
            <a:r>
              <a:rPr lang="en-US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 and makes up facts (“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9F9F9"/>
                </a:highlight>
                <a:latin typeface="Söhne"/>
              </a:rPr>
              <a:t>hallucinates</a:t>
            </a:r>
            <a:r>
              <a:rPr lang="en-US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”) less often</a:t>
            </a:r>
          </a:p>
          <a:p>
            <a:r>
              <a:rPr lang="en-US" dirty="0">
                <a:solidFill>
                  <a:srgbClr val="C00000"/>
                </a:solidFill>
              </a:rPr>
              <a:t>Supervised</a:t>
            </a:r>
            <a:r>
              <a:rPr lang="en-US" dirty="0"/>
              <a:t> tuning works well for tasks with </a:t>
            </a:r>
            <a:r>
              <a:rPr lang="en-US" dirty="0">
                <a:solidFill>
                  <a:srgbClr val="C00000"/>
                </a:solidFill>
              </a:rPr>
              <a:t>objective answers </a:t>
            </a:r>
            <a:r>
              <a:rPr lang="en-US" dirty="0"/>
              <a:t>(e.g., diagnosis) </a:t>
            </a:r>
          </a:p>
          <a:p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open-ended</a:t>
            </a:r>
            <a:r>
              <a:rPr lang="en-US" dirty="0"/>
              <a:t> tasks (e.g., “Write a story”), purely supervised models might </a:t>
            </a:r>
            <a:r>
              <a:rPr lang="en-US" dirty="0">
                <a:solidFill>
                  <a:srgbClr val="C00000"/>
                </a:solidFill>
              </a:rPr>
              <a:t>not be flexible </a:t>
            </a:r>
            <a:r>
              <a:rPr lang="en-US" dirty="0"/>
              <a:t>enough; however, incorporating </a:t>
            </a:r>
            <a:r>
              <a:rPr lang="en-US" dirty="0">
                <a:solidFill>
                  <a:srgbClr val="C00000"/>
                </a:solidFill>
              </a:rPr>
              <a:t>RLHF</a:t>
            </a:r>
            <a:r>
              <a:rPr lang="en-US" dirty="0"/>
              <a:t>, fine-tunes the model based on </a:t>
            </a:r>
            <a:r>
              <a:rPr lang="en-US" dirty="0">
                <a:solidFill>
                  <a:srgbClr val="C00000"/>
                </a:solidFill>
              </a:rPr>
              <a:t>human preferences </a:t>
            </a:r>
            <a:r>
              <a:rPr lang="en-US" dirty="0"/>
              <a:t>rather than static, labeled responses.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DA481-39CB-C75B-2283-4A6C3067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94" y="4516524"/>
            <a:ext cx="8105681" cy="23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1021-2BF6-F50C-E75B-7D63CACB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1354217"/>
          </a:xfrm>
        </p:spPr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AFAFA"/>
                </a:highlight>
              </a:rPr>
              <a:t>InstructGPT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</a:rPr>
              <a:t> </a:t>
            </a:r>
            <a:r>
              <a:rPr lang="en-US" dirty="0"/>
              <a:t>- Challenges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DB31A-D1DF-464B-C03D-68DAF3675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317139"/>
            <a:ext cx="10938730" cy="3447098"/>
          </a:xfrm>
        </p:spPr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dirty="0" err="1"/>
              <a:t>InstructGPT</a:t>
            </a:r>
            <a:r>
              <a:rPr lang="en-US" dirty="0"/>
              <a:t> relies heavily on </a:t>
            </a:r>
            <a:r>
              <a:rPr lang="en-US" dirty="0">
                <a:solidFill>
                  <a:srgbClr val="C00000"/>
                </a:solidFill>
              </a:rPr>
              <a:t>human feedback</a:t>
            </a:r>
            <a:r>
              <a:rPr lang="en-US" dirty="0"/>
              <a:t>. </a:t>
            </a:r>
            <a:r>
              <a:rPr lang="en-US" sz="2800" spc="-5" dirty="0">
                <a:latin typeface="Calibri"/>
                <a:cs typeface="Calibri"/>
              </a:rPr>
              <a:t>Human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ratings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can be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lang="en-US" sz="2800" spc="-5" dirty="0">
                <a:latin typeface="Calibri"/>
                <a:cs typeface="Calibri"/>
              </a:rPr>
              <a:t> from person to person</a:t>
            </a:r>
          </a:p>
          <a:p>
            <a:pPr marL="346075" indent="0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None/>
              <a:tabLst>
                <a:tab pos="354013" algn="l"/>
                <a:tab pos="355600" algn="l"/>
                <a:tab pos="400050" algn="l"/>
              </a:tabLst>
            </a:pPr>
            <a:r>
              <a:rPr lang="en-US" sz="2800" b="1" spc="-5" dirty="0">
                <a:latin typeface="Calibri"/>
                <a:cs typeface="Calibri"/>
              </a:rPr>
              <a:t>Solution:</a:t>
            </a:r>
            <a:r>
              <a:rPr lang="en-US"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instead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of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asking</a:t>
            </a:r>
            <a:r>
              <a:rPr lang="en-US" sz="2800" dirty="0">
                <a:latin typeface="Calibri"/>
                <a:cs typeface="Calibri"/>
              </a:rPr>
              <a:t> for </a:t>
            </a:r>
            <a:r>
              <a:rPr lang="en-US" sz="2800" spc="-5" dirty="0">
                <a:latin typeface="Calibri"/>
                <a:cs typeface="Calibri"/>
              </a:rPr>
              <a:t>direct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ratings,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ask</a:t>
            </a:r>
            <a:r>
              <a:rPr lang="en-US" sz="2800" dirty="0">
                <a:latin typeface="Calibri"/>
                <a:cs typeface="Calibri"/>
              </a:rPr>
              <a:t> for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pairwise</a:t>
            </a:r>
            <a:r>
              <a:rPr lang="en-US"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comparisons</a:t>
            </a:r>
            <a:r>
              <a:rPr lang="en-US" sz="2800" spc="-5" dirty="0">
                <a:latin typeface="Calibri"/>
                <a:cs typeface="Calibri"/>
              </a:rPr>
              <a:t>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which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can </a:t>
            </a:r>
            <a:r>
              <a:rPr lang="en-US" sz="2800" spc="-52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be </a:t>
            </a:r>
            <a:r>
              <a:rPr lang="en-US" sz="2800" spc="-5" dirty="0">
                <a:latin typeface="Calibri"/>
                <a:cs typeface="Calibri"/>
              </a:rPr>
              <a:t>more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reliable. e.g., compare two summary of a text </a:t>
            </a:r>
            <a:r>
              <a:rPr lang="en-US" spc="-5" dirty="0">
                <a:latin typeface="Calibri"/>
                <a:cs typeface="Calibri"/>
                <a:sym typeface="Wingdings" panose="05000000000000000000" pitchFamily="2" charset="2"/>
              </a:rPr>
              <a:t>and evaluate </a:t>
            </a:r>
            <a:r>
              <a:rPr lang="en-US" sz="2800" spc="-5" dirty="0">
                <a:latin typeface="Calibri"/>
                <a:cs typeface="Calibri"/>
                <a:sym typeface="Wingdings" panose="05000000000000000000" pitchFamily="2" charset="2"/>
              </a:rPr>
              <a:t>which one is better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While </a:t>
            </a:r>
            <a:r>
              <a:rPr lang="en-US" dirty="0" err="1"/>
              <a:t>InstructGPT</a:t>
            </a:r>
            <a:r>
              <a:rPr lang="en-US" dirty="0"/>
              <a:t> performs well on common topics, it may struggle in highly specialized domains where </a:t>
            </a:r>
            <a:r>
              <a:rPr lang="en-US" dirty="0">
                <a:solidFill>
                  <a:srgbClr val="C00000"/>
                </a:solidFill>
              </a:rPr>
              <a:t>specific knowledge </a:t>
            </a:r>
            <a:r>
              <a:rPr lang="en-US" dirty="0"/>
              <a:t>is required.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InstructGPT</a:t>
            </a:r>
            <a:r>
              <a:rPr lang="en-US" dirty="0"/>
              <a:t> requires </a:t>
            </a:r>
            <a:r>
              <a:rPr lang="en-US" dirty="0">
                <a:solidFill>
                  <a:srgbClr val="C00000"/>
                </a:solidFill>
              </a:rPr>
              <a:t>extensive human labor</a:t>
            </a:r>
            <a:r>
              <a:rPr lang="en-US" dirty="0"/>
              <a:t>, as annotators must label and rank responses, making it costly and time-consuming.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54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6391-E356-B619-AC66-54B9BB6E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249F-AC5D-68EC-E5A3-7BE51592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880834" cy="4351338"/>
          </a:xfrm>
        </p:spPr>
        <p:txBody>
          <a:bodyPr/>
          <a:lstStyle/>
          <a:p>
            <a:r>
              <a:rPr lang="en-US" dirty="0"/>
              <a:t>Traditionally, instruction-tuning datasets are </a:t>
            </a:r>
            <a:r>
              <a:rPr lang="en-US" dirty="0">
                <a:solidFill>
                  <a:srgbClr val="C00000"/>
                </a:solidFill>
              </a:rPr>
              <a:t>manually</a:t>
            </a:r>
            <a:r>
              <a:rPr lang="en-US" dirty="0"/>
              <a:t> created by collecting examples of instructions along with desired model outputs. This is a </a:t>
            </a:r>
            <a:r>
              <a:rPr lang="en-US" dirty="0">
                <a:solidFill>
                  <a:srgbClr val="C00000"/>
                </a:solidFill>
              </a:rPr>
              <a:t>labor-intensive</a:t>
            </a:r>
            <a:r>
              <a:rPr lang="en-US" dirty="0"/>
              <a:t> process.</a:t>
            </a:r>
          </a:p>
          <a:p>
            <a:r>
              <a:rPr lang="en-US" dirty="0"/>
              <a:t>The self-instruct method </a:t>
            </a:r>
            <a:r>
              <a:rPr lang="en-US" dirty="0">
                <a:solidFill>
                  <a:srgbClr val="C00000"/>
                </a:solidFill>
              </a:rPr>
              <a:t>automates</a:t>
            </a:r>
            <a:r>
              <a:rPr lang="en-US" dirty="0"/>
              <a:t> the creation of these instruction datasets by using a </a:t>
            </a:r>
            <a:r>
              <a:rPr lang="en-US" dirty="0">
                <a:solidFill>
                  <a:srgbClr val="C00000"/>
                </a:solidFill>
              </a:rPr>
              <a:t>pretrained LLM</a:t>
            </a:r>
            <a:r>
              <a:rPr lang="en-US" dirty="0"/>
              <a:t> to generate both the instructions and the corresponding outputs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DD504-B314-897C-6A38-08BEC4A9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5990898" y="4009563"/>
            <a:ext cx="5623034" cy="248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25D23-2456-F05A-92EE-E232D5E24508}"/>
              </a:ext>
            </a:extLst>
          </p:cNvPr>
          <p:cNvSpPr txBox="1"/>
          <p:nvPr/>
        </p:nvSpPr>
        <p:spPr>
          <a:xfrm>
            <a:off x="987973" y="5548997"/>
            <a:ext cx="5108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Self-generated instructions and training data may vary in quality which needs a </a:t>
            </a:r>
            <a:r>
              <a:rPr lang="en-US" dirty="0">
                <a:solidFill>
                  <a:srgbClr val="C00000"/>
                </a:solidFill>
              </a:rPr>
              <a:t>filtering</a:t>
            </a:r>
            <a:r>
              <a:rPr lang="en-US" dirty="0"/>
              <a:t> mechanism.</a:t>
            </a:r>
          </a:p>
        </p:txBody>
      </p:sp>
    </p:spTree>
    <p:extLst>
      <p:ext uri="{BB962C8B-B14F-4D97-AF65-F5344CB8AC3E}">
        <p14:creationId xmlns:p14="http://schemas.microsoft.com/office/powerpoint/2010/main" val="546074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D992-C206-CDB5-E51C-08044399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Fine-tuning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AEBD-45E9-F691-CCED-A21F281F5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Different fine-tuning approaches offer varying levels of </a:t>
            </a:r>
            <a:r>
              <a:rPr lang="en-US" dirty="0">
                <a:solidFill>
                  <a:srgbClr val="C00000"/>
                </a:solidFill>
              </a:rPr>
              <a:t>performance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  <a:r>
              <a:rPr lang="en-US" dirty="0"/>
              <a:t> requirements.</a:t>
            </a:r>
          </a:p>
          <a:p>
            <a:pPr marL="0" indent="0">
              <a:buNone/>
            </a:pPr>
            <a:r>
              <a:rPr lang="en-US" dirty="0"/>
              <a:t>• The choice of approach depends on the specific </a:t>
            </a:r>
            <a:r>
              <a:rPr lang="en-US" dirty="0">
                <a:solidFill>
                  <a:srgbClr val="C00000"/>
                </a:solidFill>
              </a:rPr>
              <a:t>task</a:t>
            </a:r>
            <a:r>
              <a:rPr lang="en-US" dirty="0"/>
              <a:t>, available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, and computational </a:t>
            </a:r>
            <a:r>
              <a:rPr lang="en-US" dirty="0">
                <a:solidFill>
                  <a:srgbClr val="C00000"/>
                </a:solidFill>
              </a:rPr>
              <a:t>resources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diagram of a language model&#10;&#10;Description automatically generated">
            <a:extLst>
              <a:ext uri="{FF2B5EF4-FFF2-40B4-BE49-F238E27FC236}">
                <a16:creationId xmlns:a16="http://schemas.microsoft.com/office/drawing/2014/main" id="{842D2691-40AE-AAFA-E47F-17290812D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572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83CA6-8923-9D84-172A-54DDD0172C3A}"/>
              </a:ext>
            </a:extLst>
          </p:cNvPr>
          <p:cNvSpPr txBox="1"/>
          <p:nvPr/>
        </p:nvSpPr>
        <p:spPr>
          <a:xfrm>
            <a:off x="924911" y="4820334"/>
            <a:ext cx="423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Instruction tuning </a:t>
            </a:r>
            <a:r>
              <a:rPr lang="en-US" dirty="0"/>
              <a:t>can be used in combination with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2174581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dirty="0"/>
              <a:t>Best Practices</a:t>
            </a:r>
            <a:r>
              <a:rPr lang="en-US" dirty="0"/>
              <a:t> of Fine-Tuning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009" y="1222546"/>
            <a:ext cx="10980894" cy="3447098"/>
          </a:xfrm>
        </p:spPr>
        <p:txBody>
          <a:bodyPr/>
          <a:lstStyle/>
          <a:p>
            <a:r>
              <a:rPr dirty="0"/>
              <a:t>Start with a well-established </a:t>
            </a:r>
            <a:r>
              <a:rPr dirty="0">
                <a:solidFill>
                  <a:srgbClr val="C00000"/>
                </a:solidFill>
              </a:rPr>
              <a:t>pre-trained</a:t>
            </a:r>
            <a:r>
              <a:rPr dirty="0"/>
              <a:t> model</a:t>
            </a:r>
          </a:p>
          <a:p>
            <a:r>
              <a:rPr dirty="0"/>
              <a:t>Use a </a:t>
            </a:r>
            <a:r>
              <a:rPr dirty="0">
                <a:solidFill>
                  <a:srgbClr val="C00000"/>
                </a:solidFill>
              </a:rPr>
              <a:t>diverse</a:t>
            </a:r>
            <a:r>
              <a:rPr dirty="0"/>
              <a:t> and representative dataset for fine-tuning</a:t>
            </a:r>
          </a:p>
          <a:p>
            <a:r>
              <a:rPr dirty="0"/>
              <a:t>Regularly </a:t>
            </a:r>
            <a:r>
              <a:rPr dirty="0">
                <a:solidFill>
                  <a:srgbClr val="C00000"/>
                </a:solidFill>
              </a:rPr>
              <a:t>evaluate</a:t>
            </a:r>
            <a:r>
              <a:rPr dirty="0"/>
              <a:t> the model during fine-tuning to </a:t>
            </a:r>
            <a:r>
              <a:rPr dirty="0">
                <a:solidFill>
                  <a:srgbClr val="C00000"/>
                </a:solidFill>
              </a:rPr>
              <a:t>prevent overfitting</a:t>
            </a:r>
            <a:endParaRPr dirty="0"/>
          </a:p>
          <a:p>
            <a:r>
              <a:rPr dirty="0"/>
              <a:t>Consider </a:t>
            </a:r>
            <a:r>
              <a:rPr dirty="0">
                <a:solidFill>
                  <a:srgbClr val="C00000"/>
                </a:solidFill>
              </a:rPr>
              <a:t>multi-task</a:t>
            </a:r>
            <a:r>
              <a:rPr dirty="0"/>
              <a:t> </a:t>
            </a:r>
            <a:r>
              <a:rPr lang="en-US" dirty="0"/>
              <a:t>training</a:t>
            </a:r>
          </a:p>
          <a:p>
            <a:r>
              <a:rPr lang="en-US" dirty="0"/>
              <a:t>In open-source LLMs, there are </a:t>
            </a:r>
            <a:r>
              <a:rPr lang="en-US" dirty="0">
                <a:solidFill>
                  <a:srgbClr val="C00000"/>
                </a:solidFill>
              </a:rPr>
              <a:t>more options </a:t>
            </a:r>
            <a:r>
              <a:rPr lang="en-US" dirty="0"/>
              <a:t>of fine-tuning approaches comparing commercial LLMs </a:t>
            </a:r>
          </a:p>
          <a:p>
            <a:r>
              <a:rPr lang="en-US" dirty="0"/>
              <a:t>In commercial LLMs, </a:t>
            </a:r>
            <a:r>
              <a:rPr lang="en-US" dirty="0">
                <a:solidFill>
                  <a:srgbClr val="C00000"/>
                </a:solidFill>
              </a:rPr>
              <a:t>more advanced</a:t>
            </a:r>
            <a:r>
              <a:rPr lang="en-US" dirty="0"/>
              <a:t> models but less finetuning options are available</a:t>
            </a:r>
          </a:p>
          <a:p>
            <a:r>
              <a:rPr lang="en-US" dirty="0"/>
              <a:t>The decision on selection of target LLM depends on both </a:t>
            </a:r>
            <a:r>
              <a:rPr lang="en-US" dirty="0">
                <a:solidFill>
                  <a:srgbClr val="C00000"/>
                </a:solidFill>
              </a:rPr>
              <a:t>complexity</a:t>
            </a:r>
            <a:r>
              <a:rPr lang="en-US" dirty="0"/>
              <a:t> of the task and the optimal </a:t>
            </a:r>
            <a:r>
              <a:rPr lang="en-US" dirty="0">
                <a:solidFill>
                  <a:srgbClr val="C00000"/>
                </a:solidFill>
              </a:rPr>
              <a:t>finetuning approach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Calibration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614" y="1478783"/>
            <a:ext cx="10515600" cy="4351338"/>
          </a:xfrm>
        </p:spPr>
        <p:txBody>
          <a:bodyPr/>
          <a:lstStyle/>
          <a:p>
            <a:r>
              <a:rPr dirty="0"/>
              <a:t>Calibration refers to the </a:t>
            </a:r>
            <a:r>
              <a:rPr dirty="0">
                <a:solidFill>
                  <a:srgbClr val="C00000"/>
                </a:solidFill>
              </a:rPr>
              <a:t>alignment</a:t>
            </a:r>
            <a:r>
              <a:rPr dirty="0"/>
              <a:t> between a model's </a:t>
            </a:r>
            <a:r>
              <a:rPr dirty="0">
                <a:solidFill>
                  <a:srgbClr val="C00000"/>
                </a:solidFill>
              </a:rPr>
              <a:t>confidence</a:t>
            </a:r>
            <a:r>
              <a:rPr dirty="0"/>
              <a:t> in its predictions and the </a:t>
            </a:r>
            <a:r>
              <a:rPr dirty="0">
                <a:solidFill>
                  <a:srgbClr val="C00000"/>
                </a:solidFill>
              </a:rPr>
              <a:t>actual correctness </a:t>
            </a:r>
            <a:r>
              <a:rPr dirty="0"/>
              <a:t>of those predictions.</a:t>
            </a:r>
            <a:r>
              <a:rPr lang="en-US" dirty="0"/>
              <a:t> </a:t>
            </a:r>
          </a:p>
          <a:p>
            <a:r>
              <a:rPr lang="en-US" dirty="0"/>
              <a:t>For example, if a model is 90% </a:t>
            </a:r>
            <a:r>
              <a:rPr lang="en-US" dirty="0">
                <a:solidFill>
                  <a:srgbClr val="C00000"/>
                </a:solidFill>
              </a:rPr>
              <a:t>confident </a:t>
            </a:r>
            <a:r>
              <a:rPr lang="en-US" dirty="0"/>
              <a:t>in a prediction, it should be </a:t>
            </a:r>
            <a:r>
              <a:rPr lang="en-US" dirty="0">
                <a:solidFill>
                  <a:srgbClr val="C00000"/>
                </a:solidFill>
              </a:rPr>
              <a:t>correct</a:t>
            </a:r>
            <a:r>
              <a:rPr lang="en-US" dirty="0"/>
              <a:t> approximately 90% of the time when it makes predictions. </a:t>
            </a:r>
          </a:p>
          <a:p>
            <a:r>
              <a:rPr lang="en-US" dirty="0"/>
              <a:t>If the model is </a:t>
            </a:r>
            <a:r>
              <a:rPr lang="en-US" dirty="0">
                <a:solidFill>
                  <a:srgbClr val="C00000"/>
                </a:solidFill>
              </a:rPr>
              <a:t>overconfident</a:t>
            </a:r>
            <a:r>
              <a:rPr lang="en-US" dirty="0"/>
              <a:t> (e.g., saying it's 90% confident but only being right 60% of the time), or </a:t>
            </a:r>
            <a:r>
              <a:rPr lang="en-US" dirty="0">
                <a:solidFill>
                  <a:srgbClr val="C00000"/>
                </a:solidFill>
              </a:rPr>
              <a:t>underconfident</a:t>
            </a:r>
            <a:r>
              <a:rPr lang="en-US" dirty="0"/>
              <a:t> (e.g., being 90% confident but right 99% of the time), the model is poorly calibrated.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C4C0D-8223-3457-A0B1-70F328BA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83" y="4632646"/>
            <a:ext cx="7304690" cy="21266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</a:t>
            </a:r>
            <a:r>
              <a:rPr dirty="0"/>
              <a:t> Calibrati</a:t>
            </a:r>
            <a:r>
              <a:rPr lang="en-US" dirty="0"/>
              <a:t>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74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impactful decisions </a:t>
            </a:r>
            <a:r>
              <a:rPr lang="en-US" dirty="0"/>
              <a:t>(like healthcare or autonomous vehicles), decisions made by LLMs need to be as </a:t>
            </a:r>
            <a:r>
              <a:rPr lang="en-US" dirty="0">
                <a:solidFill>
                  <a:srgbClr val="C00000"/>
                </a:solidFill>
              </a:rPr>
              <a:t>reliable</a:t>
            </a:r>
            <a:r>
              <a:rPr lang="en-US" dirty="0"/>
              <a:t> as possible:</a:t>
            </a:r>
          </a:p>
          <a:p>
            <a:pPr marL="469900" indent="-328295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lang="en-US" sz="2800" spc="-10" dirty="0">
                <a:latin typeface="Calibri"/>
                <a:cs typeface="Calibri"/>
              </a:rPr>
              <a:t>For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C00000"/>
                </a:solidFill>
                <a:latin typeface="Calibri"/>
                <a:cs typeface="Calibri"/>
              </a:rPr>
              <a:t>correct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prediction,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we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want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the model </a:t>
            </a:r>
            <a:r>
              <a:rPr lang="en-US" sz="2800" spc="-10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output </a:t>
            </a:r>
            <a:r>
              <a:rPr lang="en-US" sz="2800" dirty="0">
                <a:latin typeface="Calibri"/>
                <a:cs typeface="Calibri"/>
              </a:rPr>
              <a:t>a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high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probability</a:t>
            </a:r>
            <a:r>
              <a:rPr lang="en-US" sz="2800" spc="-15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469900" indent="-328295">
              <a:lnSpc>
                <a:spcPct val="100000"/>
              </a:lnSpc>
              <a:spcBef>
                <a:spcPts val="234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lang="en-US" sz="2800" spc="-10" dirty="0">
                <a:latin typeface="Calibri"/>
                <a:cs typeface="Calibri"/>
              </a:rPr>
              <a:t>For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C00000"/>
                </a:solidFill>
                <a:latin typeface="Calibri"/>
                <a:cs typeface="Calibri"/>
              </a:rPr>
              <a:t>incorrect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prediction,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we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want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the model </a:t>
            </a:r>
            <a:r>
              <a:rPr lang="en-US" sz="2800" spc="-10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be </a:t>
            </a:r>
            <a:r>
              <a:rPr lang="en-US" sz="2800" dirty="0">
                <a:latin typeface="Calibri"/>
                <a:cs typeface="Calibri"/>
              </a:rPr>
              <a:t>able </a:t>
            </a:r>
            <a:r>
              <a:rPr lang="en-US" sz="2800" spc="-10" dirty="0">
                <a:latin typeface="Calibri"/>
                <a:cs typeface="Calibri"/>
              </a:rPr>
              <a:t>to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say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“no,</a:t>
            </a:r>
            <a:r>
              <a:rPr lang="en-US" sz="2800" dirty="0">
                <a:latin typeface="Calibri"/>
                <a:cs typeface="Calibri"/>
              </a:rPr>
              <a:t> I</a:t>
            </a:r>
            <a:r>
              <a:rPr lang="en-US" sz="2800" spc="-5" dirty="0">
                <a:latin typeface="Calibri"/>
                <a:cs typeface="Calibri"/>
              </a:rPr>
              <a:t> don’t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know </a:t>
            </a:r>
            <a:r>
              <a:rPr lang="en-US" sz="2800" spc="-20" dirty="0">
                <a:latin typeface="Calibri"/>
                <a:cs typeface="Calibri"/>
              </a:rPr>
              <a:t>that” or a very </a:t>
            </a:r>
            <a:r>
              <a:rPr lang="en-US" sz="2800" spc="-20" dirty="0">
                <a:solidFill>
                  <a:srgbClr val="C00000"/>
                </a:solidFill>
                <a:latin typeface="Calibri"/>
                <a:cs typeface="Calibri"/>
              </a:rPr>
              <a:t>low probability</a:t>
            </a:r>
            <a:r>
              <a:rPr lang="en-US" sz="2800" spc="-20" dirty="0">
                <a:latin typeface="Calibri"/>
                <a:cs typeface="Calibri"/>
              </a:rPr>
              <a:t>.</a:t>
            </a:r>
          </a:p>
          <a:p>
            <a:pPr marL="469900" indent="-328295">
              <a:lnSpc>
                <a:spcPct val="100000"/>
              </a:lnSpc>
              <a:spcBef>
                <a:spcPts val="234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endParaRPr lang="en-US" spc="-20" dirty="0">
              <a:solidFill>
                <a:srgbClr val="233944"/>
              </a:solidFill>
              <a:latin typeface="Calibri"/>
              <a:cs typeface="Calibri"/>
            </a:endParaRPr>
          </a:p>
          <a:p>
            <a:pPr marL="141605" indent="0">
              <a:lnSpc>
                <a:spcPct val="100000"/>
              </a:lnSpc>
              <a:spcBef>
                <a:spcPts val="234"/>
              </a:spcBef>
              <a:buNone/>
              <a:tabLst>
                <a:tab pos="469265" algn="l"/>
                <a:tab pos="469900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873057-A44C-C56B-C556-0E1CED1C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574" r="6522" b="2105"/>
          <a:stretch>
            <a:fillRect/>
          </a:stretch>
        </p:blipFill>
        <p:spPr bwMode="auto">
          <a:xfrm>
            <a:off x="7785833" y="3752193"/>
            <a:ext cx="4157909" cy="31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20D1-F7D6-F1C9-64C5-E9A6516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CE03-B1E2-5BF0-A675-33119EF1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777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Many measure including Expected Calibration Error (ECE) </a:t>
            </a:r>
          </a:p>
          <a:p>
            <a:r>
              <a:rPr lang="en-US" dirty="0"/>
              <a:t>LLMs often predict tokens or outputs with </a:t>
            </a:r>
            <a:r>
              <a:rPr lang="en-US" dirty="0">
                <a:solidFill>
                  <a:srgbClr val="C00000"/>
                </a:solidFill>
              </a:rPr>
              <a:t>confidence scores </a:t>
            </a:r>
            <a:r>
              <a:rPr lang="en-US" dirty="0"/>
              <a:t>(probabilities). </a:t>
            </a:r>
          </a:p>
          <a:p>
            <a:r>
              <a:rPr lang="en-US" dirty="0"/>
              <a:t>ECE </a:t>
            </a:r>
            <a:r>
              <a:rPr lang="en-US" dirty="0">
                <a:solidFill>
                  <a:srgbClr val="C00000"/>
                </a:solidFill>
              </a:rPr>
              <a:t>groups</a:t>
            </a:r>
            <a:r>
              <a:rPr lang="en-US" dirty="0"/>
              <a:t> these predictions into bins and </a:t>
            </a:r>
            <a:r>
              <a:rPr lang="en-US" dirty="0">
                <a:solidFill>
                  <a:srgbClr val="C00000"/>
                </a:solidFill>
              </a:rPr>
              <a:t>compares</a:t>
            </a:r>
            <a:r>
              <a:rPr lang="en-US" dirty="0"/>
              <a:t> accuracy to confidence.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567E9-6DE6-9DF8-7672-C7A2A3DE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79" y="3800803"/>
            <a:ext cx="3922062" cy="3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9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D9BF-8F28-B2C5-EEBC-CDCC23AD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A1A4B-BAF4-A513-32DB-94E4EF8B6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4407" cy="4351338"/>
          </a:xfrm>
        </p:spPr>
        <p:txBody>
          <a:bodyPr/>
          <a:lstStyle/>
          <a:p>
            <a:pPr marL="742950" lvl="1" indent="-285750"/>
            <a:r>
              <a:rPr lang="en-US" dirty="0"/>
              <a:t>Record </a:t>
            </a:r>
            <a:r>
              <a:rPr lang="en-US" dirty="0">
                <a:solidFill>
                  <a:srgbClr val="C00000"/>
                </a:solidFill>
              </a:rPr>
              <a:t>confidence</a:t>
            </a:r>
            <a:r>
              <a:rPr lang="en-US" dirty="0"/>
              <a:t> of model’s predictions on test data for each token(e.g., using log-</a:t>
            </a:r>
            <a:r>
              <a:rPr lang="en-US" dirty="0" err="1"/>
              <a:t>probablities</a:t>
            </a:r>
            <a:r>
              <a:rPr lang="en-US" dirty="0"/>
              <a:t>) or classification task (e.g., probability if classification) </a:t>
            </a:r>
          </a:p>
          <a:p>
            <a:pPr marL="742950" lvl="1" indent="-285750"/>
            <a:r>
              <a:rPr lang="en-US" dirty="0">
                <a:solidFill>
                  <a:srgbClr val="C00000"/>
                </a:solidFill>
              </a:rPr>
              <a:t>Group</a:t>
            </a:r>
            <a:r>
              <a:rPr lang="en-US" dirty="0"/>
              <a:t> predictions into confidence intervals (e.g., </a:t>
            </a:r>
            <a:r>
              <a:rPr lang="en-US" dirty="0">
                <a:solidFill>
                  <a:srgbClr val="C00000"/>
                </a:solidFill>
              </a:rPr>
              <a:t>bins</a:t>
            </a:r>
            <a:r>
              <a:rPr lang="en-US" dirty="0"/>
              <a:t> for confidence between 0.0-0.1, ..., 0.8-0.9, 0.9–1.0).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 the actual </a:t>
            </a:r>
            <a:r>
              <a:rPr lang="en-US" dirty="0">
                <a:solidFill>
                  <a:srgbClr val="C00000"/>
                </a:solidFill>
              </a:rPr>
              <a:t>accuracy</a:t>
            </a:r>
            <a:r>
              <a:rPr lang="en-US" dirty="0"/>
              <a:t> of the task of each bin besides </a:t>
            </a:r>
            <a:r>
              <a:rPr lang="en-US" dirty="0">
                <a:solidFill>
                  <a:srgbClr val="C00000"/>
                </a:solidFill>
              </a:rPr>
              <a:t>average confidence </a:t>
            </a:r>
            <a:r>
              <a:rPr lang="en-US" dirty="0"/>
              <a:t>of the bin:</a:t>
            </a:r>
          </a:p>
          <a:p>
            <a:pPr marL="1482725" lvl="1" indent="280988">
              <a:buFont typeface="Courier New" panose="02070309020205020404" pitchFamily="49" charset="0"/>
              <a:buChar char="o"/>
            </a:pPr>
            <a:r>
              <a:rPr lang="en-US" dirty="0"/>
              <a:t>Actual accuracy= the fraction of correct predictions within a bin</a:t>
            </a:r>
          </a:p>
          <a:p>
            <a:pPr marL="1482725" lvl="1" indent="280988">
              <a:buFont typeface="Courier New" panose="02070309020205020404" pitchFamily="49" charset="0"/>
              <a:buChar char="o"/>
            </a:pPr>
            <a:r>
              <a:rPr lang="en-US" dirty="0"/>
              <a:t>Confidence = the average of confidences within a bin </a:t>
            </a:r>
          </a:p>
          <a:p>
            <a:pPr marL="457200" lvl="1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Calculate the ECE as a </a:t>
            </a:r>
            <a:r>
              <a:rPr lang="en-US" dirty="0">
                <a:solidFill>
                  <a:srgbClr val="C00000"/>
                </a:solidFill>
              </a:rPr>
              <a:t>weighted average of the absolute difference </a:t>
            </a:r>
            <a:r>
              <a:rPr lang="en-US" dirty="0"/>
              <a:t>between accuracy and confidence across bins.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177AB-B4DD-AD20-AD21-B4B048D2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48" y="5501809"/>
            <a:ext cx="491558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6EBE0663-827A-D4C3-8E51-7EB7897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07" y="3809765"/>
            <a:ext cx="3519746" cy="2803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ED6C8-E09D-B8C0-EF2B-3C549AA1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lang="en-US" dirty="0"/>
              <a:t>LLMs as a Base Model for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05C2D-8577-99BC-D212-FF0C7698A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221828"/>
            <a:ext cx="10208261" cy="4201510"/>
          </a:xfrm>
        </p:spPr>
        <p:txBody>
          <a:bodyPr/>
          <a:lstStyle/>
          <a:p>
            <a:r>
              <a:rPr lang="en-US" b="1" spc="-10" dirty="0">
                <a:latin typeface="Calibri"/>
                <a:cs typeface="Calibri"/>
              </a:rPr>
              <a:t>Open-</a:t>
            </a:r>
            <a:r>
              <a:rPr lang="en-US" b="1" dirty="0">
                <a:latin typeface="Calibri"/>
                <a:cs typeface="Calibri"/>
              </a:rPr>
              <a:t>source</a:t>
            </a:r>
            <a:r>
              <a:rPr lang="en-US" b="1" spc="-55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models</a:t>
            </a:r>
            <a:r>
              <a:rPr lang="en-US" b="1" spc="-4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where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pre-</a:t>
            </a:r>
            <a:r>
              <a:rPr lang="en-US" dirty="0">
                <a:latin typeface="Calibri"/>
                <a:cs typeface="Calibri"/>
              </a:rPr>
              <a:t>trained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corpus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C00000"/>
                </a:solidFill>
                <a:latin typeface="Calibri"/>
                <a:cs typeface="Calibri"/>
              </a:rPr>
              <a:t>transparent,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have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full</a:t>
            </a:r>
            <a:r>
              <a:rPr lang="en-US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access</a:t>
            </a:r>
            <a:r>
              <a:rPr lang="en-US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their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pre-</a:t>
            </a:r>
            <a:r>
              <a:rPr lang="en-US" dirty="0">
                <a:latin typeface="Calibri"/>
                <a:cs typeface="Calibri"/>
              </a:rPr>
              <a:t>trained</a:t>
            </a:r>
            <a:r>
              <a:rPr lang="en-US" spc="-10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weights</a:t>
            </a:r>
            <a:r>
              <a:rPr lang="en-US" spc="-10" dirty="0">
                <a:solidFill>
                  <a:srgbClr val="C00000"/>
                </a:solidFill>
                <a:latin typeface="Calibri"/>
                <a:cs typeface="Calibri"/>
              </a:rPr>
              <a:t>. Highly </a:t>
            </a:r>
            <a:r>
              <a:rPr lang="en-US" spc="-20" dirty="0">
                <a:solidFill>
                  <a:srgbClr val="C00000"/>
                </a:solidFill>
                <a:latin typeface="Calibri"/>
                <a:cs typeface="Calibri"/>
              </a:rPr>
              <a:t>customizable</a:t>
            </a:r>
            <a:r>
              <a:rPr lang="en-US" spc="-20" dirty="0">
                <a:latin typeface="Calibri"/>
                <a:cs typeface="Calibri"/>
              </a:rPr>
              <a:t> but typically </a:t>
            </a:r>
            <a:r>
              <a:rPr lang="en-US" spc="-20" dirty="0">
                <a:solidFill>
                  <a:srgbClr val="C00000"/>
                </a:solidFill>
                <a:latin typeface="Calibri"/>
                <a:cs typeface="Calibri"/>
              </a:rPr>
              <a:t>smaller models</a:t>
            </a:r>
            <a:endParaRPr lang="en-US" dirty="0"/>
          </a:p>
          <a:p>
            <a:r>
              <a:rPr lang="en-US" b="1" spc="-10" dirty="0">
                <a:latin typeface="Calibri"/>
                <a:cs typeface="Calibri"/>
              </a:rPr>
              <a:t>Closed-source/proprietary</a:t>
            </a:r>
            <a:r>
              <a:rPr lang="en-US" b="1" spc="-65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models: </a:t>
            </a:r>
            <a:r>
              <a:rPr lang="en-US" dirty="0">
                <a:latin typeface="Calibri"/>
                <a:cs typeface="Calibri"/>
              </a:rPr>
              <a:t>we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C00000"/>
                </a:solidFill>
                <a:latin typeface="Calibri"/>
                <a:cs typeface="Calibri"/>
              </a:rPr>
              <a:t>don’t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know</a:t>
            </a:r>
            <a:r>
              <a:rPr lang="en-US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about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their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pre-</a:t>
            </a:r>
            <a:r>
              <a:rPr lang="en-US" dirty="0">
                <a:latin typeface="Calibri"/>
                <a:cs typeface="Calibri"/>
              </a:rPr>
              <a:t>training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corpus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don’t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have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access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their </a:t>
            </a:r>
            <a:r>
              <a:rPr lang="en-US" spc="-25" dirty="0">
                <a:latin typeface="Calibri"/>
                <a:cs typeface="Calibri"/>
              </a:rPr>
              <a:t>pre-</a:t>
            </a:r>
            <a:r>
              <a:rPr lang="en-US" dirty="0">
                <a:latin typeface="Calibri"/>
                <a:cs typeface="Calibri"/>
              </a:rPr>
              <a:t>trained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weights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can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only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do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inference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or</a:t>
            </a:r>
            <a:r>
              <a:rPr lang="en-US" spc="-60" dirty="0">
                <a:latin typeface="Calibri"/>
                <a:cs typeface="Calibri"/>
              </a:rPr>
              <a:t> fine-</a:t>
            </a:r>
            <a:r>
              <a:rPr lang="en-US" dirty="0">
                <a:latin typeface="Calibri"/>
                <a:cs typeface="Calibri"/>
              </a:rPr>
              <a:t>tuning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through </a:t>
            </a:r>
            <a:r>
              <a:rPr lang="en-US" spc="-20" dirty="0">
                <a:solidFill>
                  <a:srgbClr val="C00000"/>
                </a:solidFill>
                <a:latin typeface="Calibri"/>
                <a:cs typeface="Calibri"/>
              </a:rPr>
              <a:t>API</a:t>
            </a:r>
            <a:r>
              <a:rPr lang="en-US" spc="-20" dirty="0">
                <a:latin typeface="Calibri"/>
                <a:cs typeface="Calibri"/>
              </a:rPr>
              <a:t>s (e.g., GPT 4o). Typically, </a:t>
            </a:r>
            <a:r>
              <a:rPr lang="en-US" spc="-20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lang="en-US" spc="-20" dirty="0">
                <a:latin typeface="Calibri"/>
                <a:cs typeface="Calibri"/>
              </a:rPr>
              <a:t> models with </a:t>
            </a:r>
            <a:r>
              <a:rPr lang="en-US" spc="-20" dirty="0">
                <a:solidFill>
                  <a:srgbClr val="C00000"/>
                </a:solidFill>
                <a:latin typeface="Calibri"/>
                <a:cs typeface="Calibri"/>
              </a:rPr>
              <a:t>Limited customization</a:t>
            </a:r>
          </a:p>
          <a:p>
            <a:endParaRPr lang="en-US" spc="-2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800" spc="-2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pc="-20" dirty="0"/>
          </a:p>
          <a:p>
            <a:pPr marL="0" indent="0">
              <a:buNone/>
            </a:pPr>
            <a:endParaRPr lang="en-US" spc="-20" dirty="0"/>
          </a:p>
          <a:p>
            <a:pPr marL="0" indent="0">
              <a:buNone/>
            </a:pPr>
            <a:endParaRPr lang="en-US" spc="-20" dirty="0"/>
          </a:p>
          <a:p>
            <a:pPr marL="0" indent="0">
              <a:buNone/>
            </a:pPr>
            <a:endParaRPr lang="en-US" spc="-2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A196-8B87-6442-986C-412A9AF0931A}"/>
              </a:ext>
            </a:extLst>
          </p:cNvPr>
          <p:cNvSpPr txBox="1"/>
          <p:nvPr/>
        </p:nvSpPr>
        <p:spPr>
          <a:xfrm>
            <a:off x="1378470" y="4726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0" dirty="0">
                <a:solidFill>
                  <a:srgbClr val="C00000"/>
                </a:solidFill>
                <a:latin typeface="Calibri"/>
                <a:cs typeface="Calibri"/>
              </a:rPr>
              <a:t>Complexity </a:t>
            </a:r>
            <a:r>
              <a:rPr lang="en-US" sz="1800" spc="-20" dirty="0">
                <a:latin typeface="Calibri"/>
                <a:cs typeface="Calibri"/>
              </a:rPr>
              <a:t>of tasks and </a:t>
            </a:r>
            <a:r>
              <a:rPr lang="en-US" sz="1800" spc="-20" dirty="0">
                <a:solidFill>
                  <a:srgbClr val="C00000"/>
                </a:solidFill>
                <a:latin typeface="Calibri"/>
                <a:cs typeface="Calibri"/>
              </a:rPr>
              <a:t>customization </a:t>
            </a:r>
            <a:r>
              <a:rPr lang="en-US" sz="1800" spc="-20" dirty="0">
                <a:latin typeface="Calibri"/>
                <a:cs typeface="Calibri"/>
              </a:rPr>
              <a:t>requirements are main factors for selecting open/closed source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39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5F6C-A063-7472-C1D1-9B19AE56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Calibration -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484EB5-C7EC-1EC2-B2C8-0AE7E50ABA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099495"/>
              </p:ext>
            </p:extLst>
          </p:nvPr>
        </p:nvGraphicFramePr>
        <p:xfrm>
          <a:off x="7254204" y="1898989"/>
          <a:ext cx="4777382" cy="4593886"/>
        </p:xfrm>
        <a:graphic>
          <a:graphicData uri="http://schemas.openxmlformats.org/drawingml/2006/table">
            <a:tbl>
              <a:tblPr firstRow="1" bandRow="1"/>
              <a:tblGrid>
                <a:gridCol w="1579278">
                  <a:extLst>
                    <a:ext uri="{9D8B030D-6E8A-4147-A177-3AD203B41FA5}">
                      <a16:colId xmlns:a16="http://schemas.microsoft.com/office/drawing/2014/main" val="2571290323"/>
                    </a:ext>
                  </a:extLst>
                </a:gridCol>
                <a:gridCol w="1961574">
                  <a:extLst>
                    <a:ext uri="{9D8B030D-6E8A-4147-A177-3AD203B41FA5}">
                      <a16:colId xmlns:a16="http://schemas.microsoft.com/office/drawing/2014/main" val="3313103745"/>
                    </a:ext>
                  </a:extLst>
                </a:gridCol>
                <a:gridCol w="1236530">
                  <a:extLst>
                    <a:ext uri="{9D8B030D-6E8A-4147-A177-3AD203B41FA5}">
                      <a16:colId xmlns:a16="http://schemas.microsoft.com/office/drawing/2014/main" val="1905226930"/>
                    </a:ext>
                  </a:extLst>
                </a:gridCol>
              </a:tblGrid>
              <a:tr h="417626">
                <a:tc>
                  <a:txBody>
                    <a:bodyPr/>
                    <a:lstStyle/>
                    <a:p>
                      <a:r>
                        <a:rPr lang="en-US" sz="1900" dirty="0"/>
                        <a:t>Prediction-Id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Confidence (%)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Correct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95993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05502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2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669880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3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384717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4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196678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231064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 dirty="0"/>
                        <a:t>6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469375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7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30538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8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75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888993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9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65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19350"/>
                  </a:ext>
                </a:extLst>
              </a:tr>
              <a:tr h="417626">
                <a:tc>
                  <a:txBody>
                    <a:bodyPr/>
                    <a:lstStyle/>
                    <a:p>
                      <a:r>
                        <a:rPr lang="en-US" sz="1900"/>
                        <a:t>10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50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 marL="94915" marR="94915" marT="47457" marB="474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765826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96185-AE36-8F5F-5ED4-AE50F90CF9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119914"/>
            <a:ext cx="6300390" cy="355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Suppose that we use an LLM for </a:t>
            </a:r>
            <a:r>
              <a:rPr lang="en-US" sz="2400" dirty="0">
                <a:solidFill>
                  <a:srgbClr val="C00000"/>
                </a:solidFill>
              </a:rPr>
              <a:t>diagnosis</a:t>
            </a:r>
            <a:r>
              <a:rPr lang="en-US" sz="2400" dirty="0"/>
              <a:t> of diseases based on patient’s condition </a:t>
            </a:r>
          </a:p>
          <a:p>
            <a:r>
              <a:rPr lang="en-US" sz="2400" dirty="0"/>
              <a:t>Using suitable prompt, we request for </a:t>
            </a:r>
            <a:r>
              <a:rPr lang="en-US" sz="2400" dirty="0">
                <a:solidFill>
                  <a:srgbClr val="C00000"/>
                </a:solidFill>
              </a:rPr>
              <a:t>probability</a:t>
            </a:r>
            <a:r>
              <a:rPr lang="en-US" sz="2400" dirty="0"/>
              <a:t> besides each diagnosis</a:t>
            </a:r>
          </a:p>
          <a:p>
            <a:r>
              <a:rPr lang="en-US" sz="2400" dirty="0"/>
              <a:t>Suppose that </a:t>
            </a:r>
            <a:r>
              <a:rPr lang="en-US" sz="2400" dirty="0">
                <a:solidFill>
                  <a:srgbClr val="C00000"/>
                </a:solidFill>
              </a:rPr>
              <a:t>correctness</a:t>
            </a:r>
            <a:r>
              <a:rPr lang="en-US" sz="2400" dirty="0"/>
              <a:t> of the results is evaluated by medical doctors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1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C6B2-6B9C-42D5-7227-B998988E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Evaluate Calibration - Example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6E9C57-B752-CEAF-F4C6-DA0ADF9D70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227411"/>
              </p:ext>
            </p:extLst>
          </p:nvPr>
        </p:nvGraphicFramePr>
        <p:xfrm>
          <a:off x="1444003" y="3429000"/>
          <a:ext cx="4777382" cy="2465329"/>
        </p:xfrm>
        <a:graphic>
          <a:graphicData uri="http://schemas.openxmlformats.org/drawingml/2006/table">
            <a:tbl>
              <a:tblPr/>
              <a:tblGrid>
                <a:gridCol w="1010914">
                  <a:extLst>
                    <a:ext uri="{9D8B030D-6E8A-4147-A177-3AD203B41FA5}">
                      <a16:colId xmlns:a16="http://schemas.microsoft.com/office/drawing/2014/main" val="3815009417"/>
                    </a:ext>
                  </a:extLst>
                </a:gridCol>
                <a:gridCol w="1325368">
                  <a:extLst>
                    <a:ext uri="{9D8B030D-6E8A-4147-A177-3AD203B41FA5}">
                      <a16:colId xmlns:a16="http://schemas.microsoft.com/office/drawing/2014/main" val="2676513384"/>
                    </a:ext>
                  </a:extLst>
                </a:gridCol>
                <a:gridCol w="1348661">
                  <a:extLst>
                    <a:ext uri="{9D8B030D-6E8A-4147-A177-3AD203B41FA5}">
                      <a16:colId xmlns:a16="http://schemas.microsoft.com/office/drawing/2014/main" val="83264260"/>
                    </a:ext>
                  </a:extLst>
                </a:gridCol>
                <a:gridCol w="1092439">
                  <a:extLst>
                    <a:ext uri="{9D8B030D-6E8A-4147-A177-3AD203B41FA5}">
                      <a16:colId xmlns:a16="http://schemas.microsoft.com/office/drawing/2014/main" val="1590836422"/>
                    </a:ext>
                  </a:extLst>
                </a:gridCol>
              </a:tblGrid>
              <a:tr h="620524">
                <a:tc>
                  <a:txBody>
                    <a:bodyPr/>
                    <a:lstStyle/>
                    <a:p>
                      <a:r>
                        <a:rPr lang="en-US" sz="1700" dirty="0"/>
                        <a:t>Bin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Prediction-Id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Confidence (%) in Bin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Correct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00788"/>
                  </a:ext>
                </a:extLst>
              </a:tr>
              <a:tr h="368961">
                <a:tc>
                  <a:txBody>
                    <a:bodyPr/>
                    <a:lstStyle/>
                    <a:p>
                      <a:r>
                        <a:rPr lang="en-US" sz="1700"/>
                        <a:t>50-60%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7, 10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50, 55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0, 1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556012"/>
                  </a:ext>
                </a:extLst>
              </a:tr>
              <a:tr h="368961">
                <a:tc>
                  <a:txBody>
                    <a:bodyPr/>
                    <a:lstStyle/>
                    <a:p>
                      <a:r>
                        <a:rPr lang="en-US" sz="1700"/>
                        <a:t>60-70%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5, 9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60, 65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0, 0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437677"/>
                  </a:ext>
                </a:extLst>
              </a:tr>
              <a:tr h="368961">
                <a:tc>
                  <a:txBody>
                    <a:bodyPr/>
                    <a:lstStyle/>
                    <a:p>
                      <a:r>
                        <a:rPr lang="en-US" sz="1700"/>
                        <a:t>70-80%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3, 8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70, 75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1, 1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88253"/>
                  </a:ext>
                </a:extLst>
              </a:tr>
              <a:tr h="368961">
                <a:tc>
                  <a:txBody>
                    <a:bodyPr/>
                    <a:lstStyle/>
                    <a:p>
                      <a:r>
                        <a:rPr lang="en-US" sz="1700"/>
                        <a:t>80-90%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2, 6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80, 85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1, 1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794521"/>
                  </a:ext>
                </a:extLst>
              </a:tr>
              <a:tr h="368961">
                <a:tc>
                  <a:txBody>
                    <a:bodyPr/>
                    <a:lstStyle/>
                    <a:p>
                      <a:r>
                        <a:rPr lang="en-US" sz="1700"/>
                        <a:t>90-100%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1, 4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95, 90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1, 0</a:t>
                      </a:r>
                    </a:p>
                  </a:txBody>
                  <a:tcPr marL="83855" marR="83855" marT="41927" marB="41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580017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2DDACB-FDBA-9ED8-1234-C8BFD7180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18425"/>
              </p:ext>
            </p:extLst>
          </p:nvPr>
        </p:nvGraphicFramePr>
        <p:xfrm>
          <a:off x="6645118" y="3560425"/>
          <a:ext cx="5553307" cy="2465328"/>
        </p:xfrm>
        <a:graphic>
          <a:graphicData uri="http://schemas.openxmlformats.org/drawingml/2006/table">
            <a:tbl>
              <a:tblPr firstRow="1" bandRow="1"/>
              <a:tblGrid>
                <a:gridCol w="995513">
                  <a:extLst>
                    <a:ext uri="{9D8B030D-6E8A-4147-A177-3AD203B41FA5}">
                      <a16:colId xmlns:a16="http://schemas.microsoft.com/office/drawing/2014/main" val="1185616454"/>
                    </a:ext>
                  </a:extLst>
                </a:gridCol>
                <a:gridCol w="1305176">
                  <a:extLst>
                    <a:ext uri="{9D8B030D-6E8A-4147-A177-3AD203B41FA5}">
                      <a16:colId xmlns:a16="http://schemas.microsoft.com/office/drawing/2014/main" val="2707851154"/>
                    </a:ext>
                  </a:extLst>
                </a:gridCol>
                <a:gridCol w="2119477">
                  <a:extLst>
                    <a:ext uri="{9D8B030D-6E8A-4147-A177-3AD203B41FA5}">
                      <a16:colId xmlns:a16="http://schemas.microsoft.com/office/drawing/2014/main" val="1811507886"/>
                    </a:ext>
                  </a:extLst>
                </a:gridCol>
                <a:gridCol w="1133141">
                  <a:extLst>
                    <a:ext uri="{9D8B030D-6E8A-4147-A177-3AD203B41FA5}">
                      <a16:colId xmlns:a16="http://schemas.microsoft.com/office/drawing/2014/main" val="2482786141"/>
                    </a:ext>
                  </a:extLst>
                </a:gridCol>
              </a:tblGrid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Bin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Prediction-Id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Avg Confidence (%)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Accuracy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681151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50-60%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7, 10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52.5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542271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60-70%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5, 9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62.5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6268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70-80%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3, 8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72.5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1.0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634485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80-90%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2, 6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82.5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1.0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41605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en-US" sz="1600"/>
                        <a:t>90-100%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1, 4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</a:t>
                      </a:r>
                    </a:p>
                  </a:txBody>
                  <a:tcPr marL="71039" marR="71039" marT="35520" marB="355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14961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956953E-FCF4-2C15-978F-97C76C96A1B8}"/>
              </a:ext>
            </a:extLst>
          </p:cNvPr>
          <p:cNvSpPr/>
          <p:nvPr/>
        </p:nvSpPr>
        <p:spPr>
          <a:xfrm>
            <a:off x="5927834" y="4277710"/>
            <a:ext cx="557049" cy="3468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97A05-F392-36AC-DEAC-D4CFA230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6" y="985668"/>
            <a:ext cx="2395177" cy="2465329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35A9F78-8CEB-1825-C3BD-FC1A2DC38BF9}"/>
              </a:ext>
            </a:extLst>
          </p:cNvPr>
          <p:cNvSpPr/>
          <p:nvPr/>
        </p:nvSpPr>
        <p:spPr>
          <a:xfrm rot="5400000">
            <a:off x="505070" y="3752795"/>
            <a:ext cx="1030398" cy="56794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23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BC2E-5079-25A5-D4EB-60E279EE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Calibration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8C47-99F8-73D3-475F-0A9EAC2D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76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2/10 ​× ∣0.5−0.525∣=0.005</a:t>
            </a:r>
          </a:p>
          <a:p>
            <a:r>
              <a:rPr lang="en-US" dirty="0"/>
              <a:t>2/10 ​× ∣0.0−0.625∣=0.125</a:t>
            </a:r>
          </a:p>
          <a:p>
            <a:r>
              <a:rPr lang="en-US" dirty="0"/>
              <a:t>2/10 ​× ∣1.0−0.725∣=0.055</a:t>
            </a:r>
          </a:p>
          <a:p>
            <a:r>
              <a:rPr lang="en-US" dirty="0"/>
              <a:t>2/10 ​× ∣1.0−0.825∣=0.035</a:t>
            </a:r>
          </a:p>
          <a:p>
            <a:r>
              <a:rPr lang="en-US" dirty="0"/>
              <a:t>2/10 ​× ∣0.5−0.925∣=0.085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ECE</a:t>
            </a:r>
            <a:r>
              <a:rPr lang="en-US" dirty="0"/>
              <a:t>=0.005+0.125+0.055+0.035+0.085=</a:t>
            </a:r>
            <a:r>
              <a:rPr lang="en-US" dirty="0">
                <a:solidFill>
                  <a:srgbClr val="C00000"/>
                </a:solidFill>
              </a:rPr>
              <a:t>0.305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0AC42-C018-B58C-9023-91A7D030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508"/>
            <a:ext cx="4856884" cy="1054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6B9BC-4520-B39D-6CCE-9405A685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834" y="2448910"/>
            <a:ext cx="618692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0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Calibrating LLMs</a:t>
            </a:r>
            <a:r>
              <a:rPr lang="en-US" dirty="0"/>
              <a:t> - Temperature Scaling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523" y="1554054"/>
            <a:ext cx="11437883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post-processing</a:t>
            </a:r>
            <a:r>
              <a:rPr lang="en-US" dirty="0"/>
              <a:t> technique where the logits of the model are divided by a "</a:t>
            </a:r>
            <a:r>
              <a:rPr lang="en-US" dirty="0">
                <a:solidFill>
                  <a:srgbClr val="C00000"/>
                </a:solidFill>
              </a:rPr>
              <a:t>temperature</a:t>
            </a:r>
            <a:r>
              <a:rPr lang="en-US" dirty="0"/>
              <a:t>" parameter before being passed through a </a:t>
            </a:r>
            <a:r>
              <a:rPr lang="en-US" dirty="0" err="1"/>
              <a:t>softmax</a:t>
            </a:r>
            <a:r>
              <a:rPr lang="en-US" dirty="0"/>
              <a:t> function. </a:t>
            </a:r>
          </a:p>
          <a:p>
            <a:r>
              <a:rPr lang="en-US" dirty="0"/>
              <a:t>This approach does not change the predictions themselves but affects the </a:t>
            </a:r>
            <a:r>
              <a:rPr lang="en-US" dirty="0">
                <a:solidFill>
                  <a:srgbClr val="C00000"/>
                </a:solidFill>
              </a:rPr>
              <a:t>confidence</a:t>
            </a:r>
            <a:r>
              <a:rPr lang="en-US" dirty="0"/>
              <a:t> scores.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T=1: the output is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as the original </a:t>
            </a:r>
            <a:r>
              <a:rPr lang="en-US" sz="2400" dirty="0" err="1"/>
              <a:t>softmax</a:t>
            </a:r>
            <a:r>
              <a:rPr lang="en-US" sz="2400" dirty="0"/>
              <a:t> function.</a:t>
            </a:r>
          </a:p>
          <a:p>
            <a:pPr marL="0" indent="0">
              <a:buNone/>
            </a:pPr>
            <a:r>
              <a:rPr lang="en-US" sz="2400" dirty="0"/>
              <a:t>T&gt;1: </a:t>
            </a:r>
            <a:r>
              <a:rPr lang="en-US" sz="2400" dirty="0">
                <a:solidFill>
                  <a:srgbClr val="C00000"/>
                </a:solidFill>
              </a:rPr>
              <a:t>reducing overconfidence </a:t>
            </a:r>
            <a:r>
              <a:rPr lang="en-US" sz="2400" dirty="0"/>
              <a:t>by spreading the probability mass more evenly </a:t>
            </a:r>
          </a:p>
          <a:p>
            <a:pPr marL="0" indent="0">
              <a:buNone/>
            </a:pPr>
            <a:r>
              <a:rPr lang="en-US" sz="2400" dirty="0"/>
              <a:t>T&lt;1: the output becomes sharper, making the model </a:t>
            </a:r>
            <a:r>
              <a:rPr lang="en-US" sz="2400" dirty="0">
                <a:solidFill>
                  <a:srgbClr val="C00000"/>
                </a:solidFill>
              </a:rPr>
              <a:t>more confident </a:t>
            </a:r>
            <a:r>
              <a:rPr lang="en-US" sz="2400" dirty="0"/>
              <a:t>in its top predictions</a:t>
            </a:r>
          </a:p>
          <a:p>
            <a:endParaRPr lang="en-US" dirty="0"/>
          </a:p>
        </p:txBody>
      </p:sp>
      <p:pic>
        <p:nvPicPr>
          <p:cNvPr id="8194" name="Picture 2" descr="Calibrating Large Language Models Using Their Generations Only">
            <a:extLst>
              <a:ext uri="{FF2B5EF4-FFF2-40B4-BE49-F238E27FC236}">
                <a16:creationId xmlns:a16="http://schemas.microsoft.com/office/drawing/2014/main" id="{29E7282F-007C-914D-18E7-F13BA5D2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81" y="32226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librating Large Language Models Using Their Generations Only">
            <a:extLst>
              <a:ext uri="{FF2B5EF4-FFF2-40B4-BE49-F238E27FC236}">
                <a16:creationId xmlns:a16="http://schemas.microsoft.com/office/drawing/2014/main" id="{97CD2891-94F0-79C2-07F7-30B8964F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87" y="32500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514F-FCC9-BEDA-39EA-BE4B5CDC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Scaling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8857-FD5B-9526-B70F-6A047078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30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Temperature scaling can be applied to an LLM fine-tuned for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, ensuring the model doesn't output overconfident predictions for uncertain answers.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If a model outputs probability of 66% for a class </a:t>
            </a:r>
          </a:p>
          <a:p>
            <a:r>
              <a:rPr lang="en-US" dirty="0"/>
              <a:t>Apply a temperature T=2, might recalibrated it to 50% </a:t>
            </a:r>
          </a:p>
          <a:p>
            <a:r>
              <a:rPr lang="en-US" dirty="0"/>
              <a:t>This leads to smoother probabilities, </a:t>
            </a:r>
            <a:r>
              <a:rPr lang="en-US" dirty="0">
                <a:solidFill>
                  <a:srgbClr val="C00000"/>
                </a:solidFill>
              </a:rPr>
              <a:t>reducing the overconfidence </a:t>
            </a:r>
            <a:r>
              <a:rPr lang="en-US" dirty="0"/>
              <a:t>of the original prediction.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8D02489-B69B-98BA-4FA5-9B7F93C9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40" y="2772456"/>
            <a:ext cx="3924102" cy="1899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99C6C-2873-63BC-C8EE-3F16B0BC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10" y="3286033"/>
            <a:ext cx="3302561" cy="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34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235A-D409-0069-9368-D501DE7A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Temperature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2037-EA0E-26E4-8BFC-6EFB85A43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23179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Simplicity</a:t>
            </a:r>
            <a:r>
              <a:rPr lang="en-US" dirty="0"/>
              <a:t>: It is easy to implement and computationally </a:t>
            </a:r>
            <a:r>
              <a:rPr lang="en-US" dirty="0">
                <a:solidFill>
                  <a:srgbClr val="C00000"/>
                </a:solidFill>
              </a:rPr>
              <a:t>inexpensive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don’t need to retrain </a:t>
            </a:r>
            <a:r>
              <a:rPr lang="en-US" dirty="0"/>
              <a:t>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Doesn’t Change Order of Predictions</a:t>
            </a:r>
            <a:r>
              <a:rPr lang="en-US" dirty="0"/>
              <a:t>: Unlike more complex calibration techniques, temperature scaling does not alter the order of predicted class, </a:t>
            </a:r>
            <a:r>
              <a:rPr lang="en-US" dirty="0">
                <a:solidFill>
                  <a:srgbClr val="C00000"/>
                </a:solidFill>
              </a:rPr>
              <a:t>only the confidence </a:t>
            </a:r>
            <a:r>
              <a:rPr lang="en-US" dirty="0"/>
              <a:t>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Instability of outcomes</a:t>
            </a:r>
            <a:r>
              <a:rPr lang="en-US" dirty="0"/>
              <a:t>: Higher temperature might produce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  <a:r>
              <a:rPr lang="en-US" dirty="0"/>
              <a:t> results which is not desirable for some tasks</a:t>
            </a:r>
          </a:p>
          <a:p>
            <a:r>
              <a:rPr lang="en-US" b="1" dirty="0"/>
              <a:t>Limited Flexibility</a:t>
            </a:r>
            <a:r>
              <a:rPr lang="en-US" dirty="0"/>
              <a:t>: Applies a </a:t>
            </a:r>
            <a:r>
              <a:rPr lang="en-US" dirty="0">
                <a:solidFill>
                  <a:srgbClr val="C00000"/>
                </a:solidFill>
              </a:rPr>
              <a:t>uniform adjustment </a:t>
            </a:r>
            <a:r>
              <a:rPr lang="en-US" dirty="0"/>
              <a:t>for all classes, which may not be optimal if miscalibration varies across classes.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66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8200-28EF-3CEA-DF03-21A0151DB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7975"/>
            <a:ext cx="10964918" cy="4351338"/>
          </a:xfrm>
        </p:spPr>
        <p:txBody>
          <a:bodyPr/>
          <a:lstStyle/>
          <a:p>
            <a:r>
              <a:rPr lang="en-US" dirty="0"/>
              <a:t>A form of </a:t>
            </a:r>
            <a:r>
              <a:rPr lang="en-US" dirty="0">
                <a:solidFill>
                  <a:srgbClr val="C00000"/>
                </a:solidFill>
              </a:rPr>
              <a:t>logistic regression </a:t>
            </a:r>
            <a:r>
              <a:rPr lang="en-US" dirty="0"/>
              <a:t>applies to the output probabilities. </a:t>
            </a:r>
          </a:p>
          <a:p>
            <a:r>
              <a:rPr lang="en-US" dirty="0"/>
              <a:t>Logistic model is </a:t>
            </a: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to the predicted probabilities to better align them with actual outcomes:</a:t>
            </a:r>
          </a:p>
          <a:p>
            <a:pPr marL="682625" indent="-282575">
              <a:buFont typeface="+mj-lt"/>
              <a:buAutoNum type="arabicPeriod"/>
            </a:pPr>
            <a:r>
              <a:rPr lang="en-US" dirty="0"/>
              <a:t>Collect LLM </a:t>
            </a:r>
            <a:r>
              <a:rPr lang="en-US" dirty="0">
                <a:solidFill>
                  <a:srgbClr val="C00000"/>
                </a:solidFill>
              </a:rPr>
              <a:t>outputs</a:t>
            </a:r>
            <a:r>
              <a:rPr lang="en-US" dirty="0"/>
              <a:t> on a validation dataset for prediction of a class</a:t>
            </a:r>
          </a:p>
          <a:p>
            <a:pPr marL="682625" indent="-282575">
              <a:buFont typeface="+mj-lt"/>
              <a:buAutoNum type="arabicPeriod"/>
            </a:pPr>
            <a:r>
              <a:rPr lang="en-US" dirty="0"/>
              <a:t>Use these outputs along with the true labels to </a:t>
            </a:r>
            <a:r>
              <a:rPr lang="en-US" dirty="0">
                <a:solidFill>
                  <a:srgbClr val="C00000"/>
                </a:solidFill>
              </a:rPr>
              <a:t>train</a:t>
            </a:r>
            <a:r>
              <a:rPr lang="en-US" dirty="0"/>
              <a:t> a logistic regression model for each class</a:t>
            </a:r>
          </a:p>
          <a:p>
            <a:pPr marL="682625" indent="-282575">
              <a:buFont typeface="+mj-lt"/>
              <a:buAutoNum type="arabicPeriod"/>
            </a:pPr>
            <a:r>
              <a:rPr lang="en-US" dirty="0"/>
              <a:t>During training, the models learn how to produce </a:t>
            </a:r>
            <a:r>
              <a:rPr lang="en-US" dirty="0">
                <a:solidFill>
                  <a:srgbClr val="C00000"/>
                </a:solidFill>
              </a:rPr>
              <a:t>correct output </a:t>
            </a:r>
            <a:r>
              <a:rPr lang="en-US" dirty="0"/>
              <a:t>probabilities from input probabilities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B4E1F-16CE-5420-19D2-60B82B08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LLMs - Platt Scaling</a:t>
            </a:r>
          </a:p>
        </p:txBody>
      </p:sp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CD537621-9495-626E-2B3A-1FA0750E1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574" y="4866290"/>
            <a:ext cx="2859982" cy="1991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3668A-7D4F-9F3E-B2C0-AF8A2FD2AA89}"/>
              </a:ext>
            </a:extLst>
          </p:cNvPr>
          <p:cNvSpPr txBox="1"/>
          <p:nvPr/>
        </p:nvSpPr>
        <p:spPr>
          <a:xfrm>
            <a:off x="1661487" y="5862145"/>
            <a:ext cx="5042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multiclass</a:t>
            </a:r>
            <a:r>
              <a:rPr lang="en-US" dirty="0"/>
              <a:t> classification, Platt Scaling requires fitting a </a:t>
            </a:r>
            <a:r>
              <a:rPr lang="en-US" dirty="0">
                <a:solidFill>
                  <a:srgbClr val="C00000"/>
                </a:solidFill>
              </a:rPr>
              <a:t>separate calibration model</a:t>
            </a:r>
            <a:r>
              <a:rPr lang="en-US" dirty="0"/>
              <a:t> for each class.</a:t>
            </a:r>
          </a:p>
          <a:p>
            <a:r>
              <a:rPr lang="en-US" dirty="0"/>
              <a:t>This can increase the risk of </a:t>
            </a:r>
            <a:r>
              <a:rPr lang="en-US" dirty="0">
                <a:solidFill>
                  <a:srgbClr val="C00000"/>
                </a:solidFill>
              </a:rPr>
              <a:t>inconsistencies</a:t>
            </a:r>
            <a:r>
              <a:rPr lang="en-US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76550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AC1D-B464-BFD8-CF19-2091295F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LLMs - Ensembles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F49F-AAC9-A200-30A1-EC4397BC5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16230" cy="4351338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multiple models </a:t>
            </a:r>
            <a:r>
              <a:rPr lang="en-US" dirty="0"/>
              <a:t>to improve prediction accuracy and confidence estimates by </a:t>
            </a:r>
            <a:r>
              <a:rPr lang="en-US" dirty="0">
                <a:solidFill>
                  <a:srgbClr val="C00000"/>
                </a:solidFill>
              </a:rPr>
              <a:t>averaging</a:t>
            </a:r>
            <a:r>
              <a:rPr lang="en-US" dirty="0"/>
              <a:t> the predictions from different models. </a:t>
            </a:r>
          </a:p>
          <a:p>
            <a:r>
              <a:rPr lang="en-US" dirty="0"/>
              <a:t>This method provides more </a:t>
            </a:r>
            <a:r>
              <a:rPr lang="en-US" dirty="0">
                <a:solidFill>
                  <a:srgbClr val="C00000"/>
                </a:solidFill>
              </a:rPr>
              <a:t>stable results </a:t>
            </a:r>
            <a:r>
              <a:rPr lang="en-US" dirty="0"/>
              <a:t>and better-calibrated confidence scores, addressing the over-confidence or under-confidence that a single model might exhibit. </a:t>
            </a:r>
          </a:p>
          <a:p>
            <a:r>
              <a:rPr lang="en-US" dirty="0"/>
              <a:t>Ensembles are particularly useful in calibrating large language models (LLMs) and other deep learning systems where calibration is critical for making </a:t>
            </a:r>
            <a:r>
              <a:rPr lang="en-US" dirty="0">
                <a:solidFill>
                  <a:srgbClr val="C00000"/>
                </a:solidFill>
              </a:rPr>
              <a:t>reliable decisions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29DA8-AA99-9658-4CC5-5B0549E8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21" y="1973765"/>
            <a:ext cx="3433579" cy="36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79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5368-0F9B-7EE1-00A9-3BFE4DD8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F4D53-D5F0-C90D-D689-AB1A2203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Finetuning Commercial LLMs for Emergency Medicine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5755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8AC9-0B46-1774-CC73-0FCED678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0515600" cy="1325563"/>
          </a:xfrm>
        </p:spPr>
        <p:txBody>
          <a:bodyPr/>
          <a:lstStyle/>
          <a:p>
            <a:r>
              <a:rPr lang="en-US" dirty="0"/>
              <a:t>LLMs for MEDSS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4912-CD2D-8908-F1EF-85E21554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8410575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Commercial vs Academic :</a:t>
            </a:r>
            <a:r>
              <a:rPr lang="en-US" sz="2000" dirty="0"/>
              <a:t> Capabilities of commercial LLMs are not comparable with academic or open-source solutions because of </a:t>
            </a:r>
            <a:r>
              <a:rPr lang="en-US" sz="2000" dirty="0">
                <a:solidFill>
                  <a:srgbClr val="C00000"/>
                </a:solidFill>
              </a:rPr>
              <a:t>huge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investments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of big-techs on these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Collaborative vs Proprietary:</a:t>
            </a:r>
            <a:r>
              <a:rPr lang="en-US" sz="2000" dirty="0"/>
              <a:t> Each big-tech tries to promote their own </a:t>
            </a:r>
            <a:r>
              <a:rPr lang="en-US" sz="2000" dirty="0">
                <a:solidFill>
                  <a:srgbClr val="C00000"/>
                </a:solidFill>
              </a:rPr>
              <a:t>proprietary</a:t>
            </a:r>
            <a:r>
              <a:rPr lang="en-US" sz="2000" dirty="0"/>
              <a:t> model rather than </a:t>
            </a:r>
            <a:r>
              <a:rPr lang="en-US" sz="2000" dirty="0">
                <a:solidFill>
                  <a:srgbClr val="C00000"/>
                </a:solidFill>
              </a:rPr>
              <a:t>collaborating</a:t>
            </a:r>
            <a:r>
              <a:rPr lang="en-US" sz="2000" dirty="0"/>
              <a:t> with other big-techs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General Medicine vs Emergency Medicine</a:t>
            </a:r>
            <a:r>
              <a:rPr lang="en-US" sz="2000" dirty="0"/>
              <a:t>: Decision support is more important in Emergency Medicine since </a:t>
            </a:r>
            <a:r>
              <a:rPr lang="en-US" sz="2000" dirty="0">
                <a:solidFill>
                  <a:srgbClr val="C00000"/>
                </a:solidFill>
              </a:rPr>
              <a:t>time</a:t>
            </a:r>
            <a:r>
              <a:rPr lang="en-US" sz="2000" dirty="0"/>
              <a:t> and available medical experts are very </a:t>
            </a:r>
            <a:r>
              <a:rPr lang="en-US" sz="2000" dirty="0">
                <a:solidFill>
                  <a:srgbClr val="C00000"/>
                </a:solidFill>
              </a:rPr>
              <a:t>limited.</a:t>
            </a:r>
            <a:r>
              <a:rPr lang="en-US" sz="2000" dirty="0">
                <a:sym typeface="Wingdings" panose="05000000000000000000" pitchFamily="2" charset="2"/>
              </a:rPr>
              <a:t> MEDSS can be a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lifesaver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1,2,3</a:t>
            </a:r>
            <a:r>
              <a:rPr lang="en-US" sz="2000" b="1" dirty="0"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Opportunity</a:t>
            </a:r>
            <a:r>
              <a:rPr lang="en-US" sz="2000" b="1" dirty="0"/>
              <a:t> :</a:t>
            </a:r>
            <a:r>
              <a:rPr lang="en-US" sz="2000" dirty="0"/>
              <a:t> There is a good opportunity to introduce domain-specific medical solutions by </a:t>
            </a:r>
            <a:r>
              <a:rPr lang="en-US" sz="2000" dirty="0">
                <a:solidFill>
                  <a:srgbClr val="C00000"/>
                </a:solidFill>
              </a:rPr>
              <a:t>leveraging strength of various LLMs for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MEDSS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C9A2-0562-FE6A-B941-8305DD9B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5" y="1298575"/>
            <a:ext cx="2950799" cy="55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4A0BCD-8A1D-0930-9181-DE21EC6E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44" y="4078013"/>
            <a:ext cx="7082239" cy="2777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14E5F-B3FA-ABE8-AA9C-FE2F305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8314-DBF1-994A-BD20-D9F1E911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Tuning (without weight updates)</a:t>
            </a:r>
          </a:p>
          <a:p>
            <a:r>
              <a:rPr lang="en-US" dirty="0">
                <a:solidFill>
                  <a:srgbClr val="C00000"/>
                </a:solidFill>
              </a:rPr>
              <a:t>Full</a:t>
            </a:r>
            <a:r>
              <a:rPr lang="en-US" dirty="0"/>
              <a:t> Finetuning</a:t>
            </a:r>
          </a:p>
          <a:p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/>
              <a:t> Finetuning (Frozen Backbone)</a:t>
            </a:r>
          </a:p>
          <a:p>
            <a:r>
              <a:rPr lang="en-US" dirty="0"/>
              <a:t>Feature-Based Finetuning (</a:t>
            </a:r>
            <a:r>
              <a:rPr lang="en-US" dirty="0">
                <a:solidFill>
                  <a:srgbClr val="C00000"/>
                </a:solidFill>
              </a:rPr>
              <a:t>Feature Extractor </a:t>
            </a:r>
            <a:r>
              <a:rPr lang="en-US" dirty="0"/>
              <a:t>+ Task-Specific Heads)</a:t>
            </a:r>
          </a:p>
          <a:p>
            <a:r>
              <a:rPr lang="en-US" dirty="0">
                <a:solidFill>
                  <a:srgbClr val="C00000"/>
                </a:solidFill>
              </a:rPr>
              <a:t>Adapter-Based </a:t>
            </a:r>
            <a:r>
              <a:rPr lang="en-US" dirty="0"/>
              <a:t>Finetuning</a:t>
            </a:r>
          </a:p>
          <a:p>
            <a:r>
              <a:rPr lang="en-US" dirty="0">
                <a:solidFill>
                  <a:srgbClr val="C00000"/>
                </a:solidFill>
              </a:rPr>
              <a:t>Parameter-Efficient</a:t>
            </a:r>
            <a:r>
              <a:rPr lang="en-US" dirty="0"/>
              <a:t> Finetuning (PEFT)</a:t>
            </a:r>
          </a:p>
          <a:p>
            <a:r>
              <a:rPr lang="en-US" dirty="0">
                <a:solidFill>
                  <a:srgbClr val="C00000"/>
                </a:solidFill>
              </a:rPr>
              <a:t>Instruction</a:t>
            </a:r>
            <a:r>
              <a:rPr lang="en-US" dirty="0"/>
              <a:t> Tuning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4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04B8-C35B-8FC4-E42A-8A36CCED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vs Traditional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3BE3-CB0D-99DE-36F0-EA914CDD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literature review shows </a:t>
            </a:r>
            <a:r>
              <a:rPr lang="en-US" dirty="0">
                <a:solidFill>
                  <a:srgbClr val="C00000"/>
                </a:solidFill>
              </a:rPr>
              <a:t>significant advantages of LLMs </a:t>
            </a:r>
            <a:r>
              <a:rPr lang="en-US" dirty="0"/>
              <a:t>over traditional ML in diagnoses and treatments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52BCE-A42A-459B-A576-3AF97F97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301" y="2992370"/>
            <a:ext cx="6072984" cy="3660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B3C3-8786-81F8-3878-EF1C0E569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65" y="3082127"/>
            <a:ext cx="4324751" cy="3332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62D1D-2AEB-F418-D239-862C75E7F8F2}"/>
              </a:ext>
            </a:extLst>
          </p:cNvPr>
          <p:cNvSpPr txBox="1"/>
          <p:nvPr/>
        </p:nvSpPr>
        <p:spPr>
          <a:xfrm>
            <a:off x="956065" y="64877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https://doi.org/10.1371/journal.pdig.0000341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9738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C3C6-51DC-6D68-25D4-6BCFD3D3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48E6-A68E-8E23-CF07-3FFB50DF0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0800" cy="4956175"/>
          </a:xfrm>
        </p:spPr>
        <p:txBody>
          <a:bodyPr>
            <a:normAutofit/>
          </a:bodyPr>
          <a:lstStyle/>
          <a:p>
            <a:r>
              <a:rPr lang="en-US" dirty="0"/>
              <a:t>Recently </a:t>
            </a:r>
            <a:r>
              <a:rPr lang="en-US" dirty="0">
                <a:solidFill>
                  <a:srgbClr val="C00000"/>
                </a:solidFill>
              </a:rPr>
              <a:t>many LLMs</a:t>
            </a:r>
            <a:r>
              <a:rPr lang="en-US" dirty="0"/>
              <a:t> capable of efficient medical diagnosis introduced to the market</a:t>
            </a:r>
          </a:p>
          <a:p>
            <a:r>
              <a:rPr lang="en-US" dirty="0"/>
              <a:t> LLMs pre-trained on different data sources with different range of diseases, patient demographics,  etc. provide them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diagnostic capabilities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Educated guess :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Aggregated</a:t>
            </a:r>
            <a:r>
              <a:rPr lang="en-US" dirty="0">
                <a:sym typeface="Wingdings" panose="05000000000000000000" pitchFamily="2" charset="2"/>
              </a:rPr>
              <a:t> capabilities of a cluster of LLMs in diagnosis and treatment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outperform</a:t>
            </a:r>
            <a:r>
              <a:rPr lang="en-US" dirty="0">
                <a:sym typeface="Wingdings" panose="05000000000000000000" pitchFamily="2" charset="2"/>
              </a:rPr>
              <a:t> each individual LLM </a:t>
            </a:r>
            <a:endParaRPr lang="en-US" dirty="0"/>
          </a:p>
        </p:txBody>
      </p:sp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DBAC113-4CC0-5CE7-274B-0FCB1E10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1" y="3648909"/>
            <a:ext cx="3028950" cy="1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7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49A-6C9C-A30D-ECAC-00C12032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 Collective - Primary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A01DC-41F5-F50E-BDC5-DD7A8D5C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264" y="1857748"/>
            <a:ext cx="5133975" cy="314250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7ED486-2D8D-D79D-D50B-928F3627C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758950"/>
            <a:ext cx="5953125" cy="5099050"/>
          </a:xfrm>
        </p:spPr>
        <p:txBody>
          <a:bodyPr>
            <a:normAutofit/>
          </a:bodyPr>
          <a:lstStyle/>
          <a:p>
            <a:pPr marL="342900" marR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300 cases of medical emergency only 43 cases (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13.66%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were diagnosed wrong by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all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AI engines</a:t>
            </a: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 159 cases (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53%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some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of AI engines provide wrong diagnosis. </a:t>
            </a: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best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performance of an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individual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engine is provided by Claude (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28%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wrong diagnosis).</a:t>
            </a: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FD50BC-ADAB-8D28-E40F-EE043540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3" y="4076348"/>
            <a:ext cx="4221770" cy="1571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78117-01FB-C531-81EF-100633B2CE7B}"/>
              </a:ext>
            </a:extLst>
          </p:cNvPr>
          <p:cNvSpPr txBox="1"/>
          <p:nvPr/>
        </p:nvSpPr>
        <p:spPr>
          <a:xfrm>
            <a:off x="838200" y="5716587"/>
            <a:ext cx="1074420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82880" algn="l"/>
              </a:tabLst>
            </a:pP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1,2,3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collective capabilities 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of LLMs in diagnosis is </a:t>
            </a:r>
            <a:r>
              <a:rPr lang="x-none" sz="2000" spc="-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stronger</a:t>
            </a:r>
            <a:r>
              <a:rPr lang="x-none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than each individual LLM.</a:t>
            </a:r>
            <a:endParaRPr lang="en-US" sz="20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946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5AC3-798A-445F-7053-865EFC0F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84F6-2A25-D716-6605-18CD9C4F5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925" cy="45473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b="1" dirty="0"/>
              <a:t>How can we take advantage of </a:t>
            </a:r>
            <a:r>
              <a:rPr lang="en-US" sz="3400" b="1" dirty="0">
                <a:solidFill>
                  <a:srgbClr val="C00000"/>
                </a:solidFill>
              </a:rPr>
              <a:t>collective capabilities </a:t>
            </a:r>
            <a:r>
              <a:rPr lang="en-US" sz="3400" b="1" dirty="0"/>
              <a:t>of LLMs?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1- A </a:t>
            </a:r>
            <a:r>
              <a:rPr lang="en-US" b="1" dirty="0">
                <a:solidFill>
                  <a:srgbClr val="C00000"/>
                </a:solidFill>
              </a:rPr>
              <a:t>list of results </a:t>
            </a:r>
            <a:r>
              <a:rPr lang="en-US" b="1" dirty="0"/>
              <a:t>of all LLMs</a:t>
            </a:r>
          </a:p>
          <a:p>
            <a:r>
              <a:rPr lang="en-US" dirty="0"/>
              <a:t>Very difficult for doctors in medical emergency to decide which diagnosis is the best if there are </a:t>
            </a:r>
            <a:r>
              <a:rPr lang="en-US" dirty="0">
                <a:solidFill>
                  <a:srgbClr val="C00000"/>
                </a:solidFill>
              </a:rPr>
              <a:t>different diagnosis </a:t>
            </a:r>
            <a:r>
              <a:rPr lang="en-US" dirty="0"/>
              <a:t>from different LLMs</a:t>
            </a:r>
          </a:p>
          <a:p>
            <a:r>
              <a:rPr lang="en-US" dirty="0"/>
              <a:t>By introducing new LLMs the </a:t>
            </a:r>
            <a:r>
              <a:rPr lang="en-US" dirty="0">
                <a:solidFill>
                  <a:srgbClr val="C00000"/>
                </a:solidFill>
              </a:rPr>
              <a:t>list will be very large</a:t>
            </a:r>
            <a:r>
              <a:rPr lang="en-US" dirty="0"/>
              <a:t>, and most of them can not be reviewed by doctors in medical emergency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</a:t>
            </a:r>
            <a:r>
              <a:rPr lang="en-US" b="1" dirty="0">
                <a:solidFill>
                  <a:srgbClr val="C00000"/>
                </a:solidFill>
              </a:rPr>
              <a:t>One optimal result </a:t>
            </a:r>
            <a:r>
              <a:rPr lang="en-US" b="1" dirty="0"/>
              <a:t>using best outcomes of LLMs</a:t>
            </a:r>
          </a:p>
          <a:p>
            <a:r>
              <a:rPr lang="en-US" dirty="0"/>
              <a:t>Needs a method to </a:t>
            </a:r>
            <a:r>
              <a:rPr lang="en-US" dirty="0">
                <a:solidFill>
                  <a:srgbClr val="C00000"/>
                </a:solidFill>
              </a:rPr>
              <a:t>learn</a:t>
            </a:r>
            <a:r>
              <a:rPr lang="en-US" dirty="0"/>
              <a:t> different capabilities of LLMs for different type of diseases , demographic, etc.</a:t>
            </a:r>
          </a:p>
          <a:p>
            <a:r>
              <a:rPr lang="en-US" dirty="0"/>
              <a:t>Needs to </a:t>
            </a:r>
            <a:r>
              <a:rPr lang="en-US" dirty="0">
                <a:solidFill>
                  <a:srgbClr val="C00000"/>
                </a:solidFill>
              </a:rPr>
              <a:t>integrate</a:t>
            </a:r>
            <a:r>
              <a:rPr lang="en-US" dirty="0"/>
              <a:t> results in a way that reflect best outcomes of a group of LLMs (e.g., results might contain diagnosis from one LLM, treatment from the other one, and complementary information from another one)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1C641-AFB6-E60F-FD73-FFB54B1F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5" y="1454149"/>
            <a:ext cx="2987599" cy="49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8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D056BB-F369-4CD2-825E-3CCAA7D2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6" y="1507003"/>
            <a:ext cx="7478184" cy="535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6849C-E1D7-B153-9972-4CC2038A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Learner (SL) of LLM</a:t>
            </a:r>
            <a:br>
              <a:rPr lang="en-US" dirty="0"/>
            </a:br>
            <a:r>
              <a:rPr lang="en-US" dirty="0"/>
              <a:t>Overall view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946A7-5EB3-0DA9-BD66-7F5C4EE8C79F}"/>
              </a:ext>
            </a:extLst>
          </p:cNvPr>
          <p:cNvSpPr txBox="1"/>
          <p:nvPr/>
        </p:nvSpPr>
        <p:spPr>
          <a:xfrm>
            <a:off x="7991475" y="1642855"/>
            <a:ext cx="38623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 Learner is an ML model (e.g., a kind of Neural Network) which </a:t>
            </a:r>
            <a:r>
              <a:rPr lang="en-US" dirty="0">
                <a:solidFill>
                  <a:srgbClr val="C00000"/>
                </a:solidFill>
              </a:rPr>
              <a:t>learns</a:t>
            </a:r>
            <a:r>
              <a:rPr lang="en-US" dirty="0"/>
              <a:t> how to produces </a:t>
            </a:r>
            <a:r>
              <a:rPr lang="en-US" dirty="0">
                <a:solidFill>
                  <a:srgbClr val="C00000"/>
                </a:solidFill>
              </a:rPr>
              <a:t>desired outputs </a:t>
            </a:r>
            <a:r>
              <a:rPr lang="en-US" dirty="0"/>
              <a:t>from inputs (outputs of fine-tuned LLMs) through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10BB0-2086-E35C-054D-3DA20A5C2967}"/>
              </a:ext>
            </a:extLst>
          </p:cNvPr>
          <p:cNvSpPr txBox="1"/>
          <p:nvPr/>
        </p:nvSpPr>
        <p:spPr>
          <a:xfrm>
            <a:off x="8090241" y="4568814"/>
            <a:ext cx="2772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 Learner can be </a:t>
            </a:r>
            <a:r>
              <a:rPr lang="en-US" dirty="0">
                <a:solidFill>
                  <a:srgbClr val="FF0000"/>
                </a:solidFill>
              </a:rPr>
              <a:t>Black-box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White-box</a:t>
            </a:r>
          </a:p>
        </p:txBody>
      </p:sp>
    </p:spTree>
    <p:extLst>
      <p:ext uri="{BB962C8B-B14F-4D97-AF65-F5344CB8AC3E}">
        <p14:creationId xmlns:p14="http://schemas.microsoft.com/office/powerpoint/2010/main" val="2626750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2D8C-BD5F-D820-6A65-14687843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AFFDC-4604-EB55-3B32-93ACC6E8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LLMs trained on general query/responses since they are </a:t>
            </a:r>
            <a:r>
              <a:rPr lang="en-US" dirty="0">
                <a:solidFill>
                  <a:srgbClr val="C00000"/>
                </a:solidFill>
              </a:rPr>
              <a:t>general-purpose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models, hence, they are not completely aligned with requirements of a </a:t>
            </a:r>
            <a:r>
              <a:rPr lang="en-US" dirty="0">
                <a:solidFill>
                  <a:srgbClr val="C00000"/>
                </a:solidFill>
              </a:rPr>
              <a:t>specific domain of medicine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emergency medicine (e.g., the prescription of an antibiotic is not enough, we need exact dosage, timing, etc.)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Fine-tuning</a:t>
            </a:r>
            <a:r>
              <a:rPr lang="en-US" dirty="0">
                <a:sym typeface="Wingdings" panose="05000000000000000000" pitchFamily="2" charset="2"/>
              </a:rPr>
              <a:t> on domain-specific data is required (real emergency data is available in our project)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0E6FC-ABA2-7BD7-5348-45698212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53116"/>
            <a:ext cx="6781800" cy="749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5FAD7-1CAD-CEE4-59A2-92411E4C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6" y="3746198"/>
            <a:ext cx="3660255" cy="11628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690C71-C91D-C8DA-F036-8586F39CBE00}"/>
              </a:ext>
            </a:extLst>
          </p:cNvPr>
          <p:cNvSpPr/>
          <p:nvPr/>
        </p:nvSpPr>
        <p:spPr>
          <a:xfrm>
            <a:off x="7931852" y="3746198"/>
            <a:ext cx="3814941" cy="499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6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10A5-4947-539D-0CD9-EBC80130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8F37F-74AE-B2DC-57E8-9DA9AFCA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" y="1778238"/>
            <a:ext cx="10969375" cy="1085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DACFF-8AB8-E69B-8ECF-C50BE82C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39" y="3629790"/>
            <a:ext cx="5698304" cy="309592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E1D407D-21AB-BB22-9E2F-DA8F081B2487}"/>
              </a:ext>
            </a:extLst>
          </p:cNvPr>
          <p:cNvSpPr/>
          <p:nvPr/>
        </p:nvSpPr>
        <p:spPr>
          <a:xfrm>
            <a:off x="5277705" y="2998606"/>
            <a:ext cx="482886" cy="583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5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B24F-FDD7-0B8E-038F-12649C1F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9EB8-919F-E628-3F61-3A08AAB4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Full Fine-Tuning:</a:t>
            </a:r>
          </a:p>
          <a:p>
            <a:pPr marL="0" indent="0">
              <a:buNone/>
            </a:pPr>
            <a:r>
              <a:rPr lang="en-US" dirty="0"/>
              <a:t>Since enough </a:t>
            </a:r>
            <a:r>
              <a:rPr lang="en-US" dirty="0">
                <a:solidFill>
                  <a:srgbClr val="C00000"/>
                </a:solidFill>
              </a:rPr>
              <a:t>resources</a:t>
            </a:r>
            <a:r>
              <a:rPr lang="en-US" dirty="0"/>
              <a:t> are available on Cloud and complex medical diagnosis needs </a:t>
            </a:r>
            <a:r>
              <a:rPr lang="en-US" dirty="0">
                <a:solidFill>
                  <a:srgbClr val="C00000"/>
                </a:solidFill>
              </a:rPr>
              <a:t>comprehensive</a:t>
            </a:r>
            <a:r>
              <a:rPr lang="en-US" dirty="0"/>
              <a:t> tuning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Instruction Tuning:</a:t>
            </a:r>
          </a:p>
          <a:p>
            <a:r>
              <a:rPr lang="en-US" dirty="0"/>
              <a:t>Size of fine-tuning data is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.</a:t>
            </a:r>
          </a:p>
          <a:p>
            <a:r>
              <a:rPr lang="en-US" dirty="0"/>
              <a:t>Diagnosis is a kind of </a:t>
            </a:r>
            <a:r>
              <a:rPr lang="en-US" dirty="0">
                <a:solidFill>
                  <a:srgbClr val="C00000"/>
                </a:solidFill>
              </a:rPr>
              <a:t>question answering </a:t>
            </a:r>
            <a:r>
              <a:rPr lang="en-US" dirty="0"/>
              <a:t>which is aligned well with instruction tuning </a:t>
            </a:r>
          </a:p>
        </p:txBody>
      </p:sp>
    </p:spTree>
    <p:extLst>
      <p:ext uri="{BB962C8B-B14F-4D97-AF65-F5344CB8AC3E}">
        <p14:creationId xmlns:p14="http://schemas.microsoft.com/office/powerpoint/2010/main" val="376118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ACDB-2062-8FBB-E58E-24E0EE16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Setup (Step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54B3-3071-DA9F-358F-60749FFE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8793" cy="4351338"/>
          </a:xfrm>
        </p:spPr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Download the following file as </a:t>
            </a:r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fine-tuning dataset</a:t>
            </a:r>
            <a:r>
              <a:rPr lang="en-US"/>
              <a:t>:</a:t>
            </a:r>
            <a:endParaRPr lang="en-US" dirty="0"/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  FineTuning_Data.csv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Download the following file as the </a:t>
            </a:r>
            <a:r>
              <a:rPr lang="en-US" dirty="0">
                <a:solidFill>
                  <a:srgbClr val="C00000"/>
                </a:solidFill>
              </a:rPr>
              <a:t>test data</a:t>
            </a:r>
            <a:r>
              <a:rPr lang="en-US" dirty="0"/>
              <a:t>: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Test_Data.xlsx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Choose a </a:t>
            </a:r>
            <a:r>
              <a:rPr lang="en-US" dirty="0">
                <a:solidFill>
                  <a:srgbClr val="C00000"/>
                </a:solidFill>
              </a:rPr>
              <a:t>model</a:t>
            </a:r>
            <a:r>
              <a:rPr lang="en-US" dirty="0"/>
              <a:t> and a </a:t>
            </a:r>
            <a:r>
              <a:rPr lang="en-US" dirty="0">
                <a:solidFill>
                  <a:srgbClr val="C00000"/>
                </a:solidFill>
              </a:rPr>
              <a:t>setting</a:t>
            </a:r>
            <a:r>
              <a:rPr lang="en-US" dirty="0"/>
              <a:t> containing two sets of hyper-parameters for the first and second finetuning</a:t>
            </a:r>
          </a:p>
          <a:p>
            <a:pPr marL="0" indent="0">
              <a:buNone/>
            </a:pPr>
            <a:r>
              <a:rPr lang="en-US" dirty="0"/>
              <a:t>(Each combination of model + setting can be chosen by just one group)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up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one of the following websites based on the selected model: </a:t>
            </a:r>
          </a:p>
          <a:p>
            <a:pPr marL="457200" marR="0" lvl="0" indent="-2286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467886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2"/>
              </a:rPr>
              <a:t>https://aistudio.google.com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467886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457200" marR="0" lvl="0" indent="-2286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https://platform.openai.com/chat-completions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467886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2860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19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BDB3-6537-1902-6129-E96B7838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Finetuning (Step2)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8F13-B2C9-C7AA-140F-F95210446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 instruction </a:t>
            </a:r>
            <a:r>
              <a:rPr lang="en-US" dirty="0"/>
              <a:t>to the start of all queries in </a:t>
            </a:r>
            <a:r>
              <a:rPr lang="en-US" dirty="0" err="1"/>
              <a:t>Test_data</a:t>
            </a:r>
            <a:r>
              <a:rPr lang="en-US" dirty="0"/>
              <a:t> (both New Samples and Finetuned Samples)</a:t>
            </a:r>
          </a:p>
          <a:p>
            <a:r>
              <a:rPr lang="en-US" dirty="0"/>
              <a:t>Use the prompt of the original model for </a:t>
            </a:r>
            <a:r>
              <a:rPr lang="en-US" dirty="0">
                <a:solidFill>
                  <a:srgbClr val="C00000"/>
                </a:solidFill>
              </a:rPr>
              <a:t>all cases</a:t>
            </a:r>
            <a:r>
              <a:rPr lang="en-US" dirty="0"/>
              <a:t> in New Samples and Finetuned Samples</a:t>
            </a:r>
          </a:p>
          <a:p>
            <a:r>
              <a:rPr lang="en-US" dirty="0"/>
              <a:t>Just consider </a:t>
            </a:r>
            <a:r>
              <a:rPr lang="en-US" dirty="0">
                <a:solidFill>
                  <a:srgbClr val="C00000"/>
                </a:solidFill>
              </a:rPr>
              <a:t>first diagnosis </a:t>
            </a:r>
            <a:r>
              <a:rPr lang="en-US" dirty="0"/>
              <a:t>as the result</a:t>
            </a:r>
          </a:p>
          <a:p>
            <a:r>
              <a:rPr lang="en-US" dirty="0"/>
              <a:t>If the </a:t>
            </a:r>
            <a:r>
              <a:rPr lang="en-US" dirty="0">
                <a:solidFill>
                  <a:srgbClr val="C00000"/>
                </a:solidFill>
              </a:rPr>
              <a:t>results</a:t>
            </a:r>
            <a:r>
              <a:rPr lang="en-US" dirty="0"/>
              <a:t> is not the same as “correct diagnosis” categorize the response as Wrong (ignore treatment column)</a:t>
            </a:r>
          </a:p>
          <a:p>
            <a:r>
              <a:rPr lang="en-US" dirty="0">
                <a:solidFill>
                  <a:srgbClr val="C00000"/>
                </a:solidFill>
              </a:rPr>
              <a:t>Report</a:t>
            </a:r>
            <a:r>
              <a:rPr lang="en-US" dirty="0"/>
              <a:t> the overall results.</a:t>
            </a:r>
          </a:p>
        </p:txBody>
      </p:sp>
    </p:spTree>
    <p:extLst>
      <p:ext uri="{BB962C8B-B14F-4D97-AF65-F5344CB8AC3E}">
        <p14:creationId xmlns:p14="http://schemas.microsoft.com/office/powerpoint/2010/main" val="96874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39" y="309371"/>
            <a:ext cx="10358120" cy="677108"/>
          </a:xfrm>
        </p:spPr>
        <p:txBody>
          <a:bodyPr/>
          <a:lstStyle/>
          <a:p>
            <a:r>
              <a:rPr dirty="0"/>
              <a:t>Full Fine-Tuning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939" y="1443264"/>
            <a:ext cx="10045352" cy="3447098"/>
          </a:xfrm>
        </p:spPr>
        <p:txBody>
          <a:bodyPr/>
          <a:lstStyle/>
          <a:p>
            <a:r>
              <a:rPr dirty="0"/>
              <a:t>Involves training </a:t>
            </a:r>
            <a:r>
              <a:rPr dirty="0">
                <a:solidFill>
                  <a:srgbClr val="C00000"/>
                </a:solidFill>
              </a:rPr>
              <a:t>all layers </a:t>
            </a:r>
            <a:r>
              <a:rPr dirty="0"/>
              <a:t>of the model on a new dataset</a:t>
            </a:r>
            <a:endParaRPr lang="en-US" dirty="0"/>
          </a:p>
          <a:p>
            <a:r>
              <a:rPr lang="en-US" sz="2800" spc="-15" dirty="0">
                <a:latin typeface="Calibri"/>
                <a:cs typeface="Calibri"/>
              </a:rPr>
              <a:t>Update </a:t>
            </a:r>
            <a:r>
              <a:rPr lang="en-US" sz="2800" spc="-5" dirty="0">
                <a:latin typeface="Calibri"/>
                <a:cs typeface="Calibri"/>
              </a:rPr>
              <a:t>the </a:t>
            </a:r>
            <a:r>
              <a:rPr lang="en-US" sz="2800" spc="-10" dirty="0">
                <a:latin typeface="Calibri"/>
                <a:cs typeface="Calibri"/>
              </a:rPr>
              <a:t>weights </a:t>
            </a:r>
            <a:r>
              <a:rPr lang="en-US" sz="2800" spc="-5" dirty="0">
                <a:latin typeface="Calibri"/>
                <a:cs typeface="Calibri"/>
              </a:rPr>
              <a:t>of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all the </a:t>
            </a:r>
            <a:r>
              <a:rPr lang="en-US" sz="2800" spc="-20" dirty="0">
                <a:solidFill>
                  <a:srgbClr val="C00000"/>
                </a:solidFill>
                <a:latin typeface="Calibri"/>
                <a:cs typeface="Calibri"/>
              </a:rPr>
              <a:t>parameters </a:t>
            </a:r>
            <a:r>
              <a:rPr lang="en-US" sz="2800" spc="-5" dirty="0">
                <a:latin typeface="Calibri"/>
                <a:cs typeface="Calibri"/>
              </a:rPr>
              <a:t>using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backpropagating </a:t>
            </a:r>
          </a:p>
          <a:p>
            <a:r>
              <a:rPr dirty="0"/>
              <a:t>Provides the most flexibility and potential for</a:t>
            </a:r>
            <a:r>
              <a:rPr dirty="0">
                <a:solidFill>
                  <a:srgbClr val="C00000"/>
                </a:solidFill>
              </a:rPr>
              <a:t> high performance.</a:t>
            </a:r>
          </a:p>
          <a:p>
            <a:r>
              <a:rPr dirty="0"/>
              <a:t>Useful for </a:t>
            </a:r>
            <a:r>
              <a:rPr dirty="0">
                <a:solidFill>
                  <a:srgbClr val="C00000"/>
                </a:solidFill>
              </a:rPr>
              <a:t>highly specific tasks </a:t>
            </a:r>
            <a:r>
              <a:rPr dirty="0"/>
              <a:t>where maximum model adaptation is needed.</a:t>
            </a:r>
            <a:endParaRPr lang="en-US" dirty="0"/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3B19F-0738-CCAF-C25C-DF6FEAE7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85" y="4280347"/>
            <a:ext cx="862965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64E6-2C57-9381-9DCC-8C4E004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225EE-9CA7-6E7C-69B6-C121DCF4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 instructions </a:t>
            </a:r>
            <a:r>
              <a:rPr lang="en-US" dirty="0"/>
              <a:t>to the start of all queries</a:t>
            </a:r>
          </a:p>
          <a:p>
            <a:r>
              <a:rPr lang="en-US" dirty="0">
                <a:solidFill>
                  <a:srgbClr val="C00000"/>
                </a:solidFill>
              </a:rPr>
              <a:t>Convert</a:t>
            </a:r>
            <a:r>
              <a:rPr lang="en-US" dirty="0"/>
              <a:t> the CSV file to Json (if required) </a:t>
            </a:r>
          </a:p>
          <a:p>
            <a:r>
              <a:rPr lang="en-US" dirty="0">
                <a:solidFill>
                  <a:srgbClr val="C00000"/>
                </a:solidFill>
              </a:rPr>
              <a:t>Fine tune </a:t>
            </a:r>
            <a:r>
              <a:rPr lang="en-US" dirty="0"/>
              <a:t>the model using the specified hyper-parameters</a:t>
            </a:r>
          </a:p>
          <a:p>
            <a:r>
              <a:rPr lang="en-US" dirty="0">
                <a:solidFill>
                  <a:srgbClr val="C00000"/>
                </a:solidFill>
              </a:rPr>
              <a:t>Report</a:t>
            </a:r>
            <a:r>
              <a:rPr lang="en-US" dirty="0"/>
              <a:t> Training Loss chart</a:t>
            </a:r>
          </a:p>
          <a:p>
            <a:endParaRPr lang="en-US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B58488D-722A-A83D-00BB-6894F7E2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556918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DA9CE-1282-4327-AAF7-B551B573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338" y="4100619"/>
            <a:ext cx="4710242" cy="2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8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4264-41AF-569B-DAB6-CE92272F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Fine-tuning (Step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0899-77B1-4415-83EB-101643330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GPT / Playground or Gemini /Use in Chat to get a prompt of the </a:t>
            </a:r>
            <a:r>
              <a:rPr lang="en-US" dirty="0">
                <a:solidFill>
                  <a:srgbClr val="C00000"/>
                </a:solidFill>
              </a:rPr>
              <a:t>finetuned model</a:t>
            </a:r>
          </a:p>
          <a:p>
            <a:r>
              <a:rPr lang="en-US" dirty="0"/>
              <a:t>Use the prompt of the fine-tuned model for </a:t>
            </a:r>
            <a:r>
              <a:rPr lang="en-US" dirty="0">
                <a:solidFill>
                  <a:srgbClr val="C00000"/>
                </a:solidFill>
              </a:rPr>
              <a:t>all cases </a:t>
            </a:r>
            <a:r>
              <a:rPr lang="en-US" dirty="0"/>
              <a:t>in New Samples and Finetuned Samples of </a:t>
            </a:r>
            <a:r>
              <a:rPr lang="en-US" dirty="0" err="1"/>
              <a:t>Test_Data</a:t>
            </a:r>
            <a:r>
              <a:rPr lang="en-US" dirty="0"/>
              <a:t> (containing instructions)</a:t>
            </a:r>
          </a:p>
          <a:p>
            <a:r>
              <a:rPr lang="en-US" dirty="0"/>
              <a:t>Just consider </a:t>
            </a:r>
            <a:r>
              <a:rPr lang="en-US" dirty="0">
                <a:solidFill>
                  <a:srgbClr val="C00000"/>
                </a:solidFill>
              </a:rPr>
              <a:t>first diagnosis </a:t>
            </a:r>
            <a:r>
              <a:rPr lang="en-US" dirty="0"/>
              <a:t>as the result</a:t>
            </a:r>
          </a:p>
          <a:p>
            <a:r>
              <a:rPr lang="en-US" dirty="0"/>
              <a:t>If the </a:t>
            </a:r>
            <a:r>
              <a:rPr lang="en-US" dirty="0">
                <a:solidFill>
                  <a:srgbClr val="C00000"/>
                </a:solidFill>
              </a:rPr>
              <a:t>results</a:t>
            </a:r>
            <a:r>
              <a:rPr lang="en-US" dirty="0"/>
              <a:t> is not the same as “correct diagnosis” categorize the response as Wrong (ignore treatment column)</a:t>
            </a:r>
          </a:p>
          <a:p>
            <a:r>
              <a:rPr lang="en-US" dirty="0">
                <a:solidFill>
                  <a:srgbClr val="C00000"/>
                </a:solidFill>
              </a:rPr>
              <a:t>Report</a:t>
            </a:r>
            <a:r>
              <a:rPr lang="en-US" dirty="0"/>
              <a:t> the overall results.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0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F112-24DD-4620-4C16-4611D17D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Process and Compare Results (Step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796C-B38C-056C-F24C-59BD7408E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1345" cy="4351338"/>
          </a:xfrm>
        </p:spPr>
        <p:txBody>
          <a:bodyPr/>
          <a:lstStyle/>
          <a:p>
            <a:r>
              <a:rPr lang="en-US" dirty="0"/>
              <a:t>For the </a:t>
            </a:r>
            <a:r>
              <a:rPr lang="en-US" dirty="0">
                <a:solidFill>
                  <a:srgbClr val="C00000"/>
                </a:solidFill>
              </a:rPr>
              <a:t>second</a:t>
            </a:r>
            <a:r>
              <a:rPr lang="en-US" dirty="0"/>
              <a:t> set of hyper-parameters </a:t>
            </a:r>
            <a:r>
              <a:rPr lang="en-US" dirty="0">
                <a:solidFill>
                  <a:srgbClr val="C00000"/>
                </a:solidFill>
              </a:rPr>
              <a:t>repeat</a:t>
            </a:r>
            <a:r>
              <a:rPr lang="en-US" dirty="0"/>
              <a:t> steps 3 and 4</a:t>
            </a:r>
          </a:p>
          <a:p>
            <a:r>
              <a:rPr lang="en-US" dirty="0">
                <a:solidFill>
                  <a:srgbClr val="C00000"/>
                </a:solidFill>
              </a:rPr>
              <a:t>Upload </a:t>
            </a:r>
            <a:r>
              <a:rPr lang="en-US" dirty="0"/>
              <a:t>filled Excel file of </a:t>
            </a:r>
            <a:r>
              <a:rPr lang="en-US" dirty="0" err="1"/>
              <a:t>Test_Data</a:t>
            </a:r>
            <a:r>
              <a:rPr lang="en-US" dirty="0"/>
              <a:t> for both set of hyper-parameters</a:t>
            </a:r>
          </a:p>
          <a:p>
            <a:r>
              <a:rPr lang="en-US" dirty="0">
                <a:solidFill>
                  <a:srgbClr val="C00000"/>
                </a:solidFill>
              </a:rPr>
              <a:t>Compare </a:t>
            </a:r>
            <a:r>
              <a:rPr lang="en-US" dirty="0"/>
              <a:t>the results of two fine-tuned models in your presentation file</a:t>
            </a:r>
          </a:p>
        </p:txBody>
      </p:sp>
    </p:spTree>
    <p:extLst>
      <p:ext uri="{BB962C8B-B14F-4D97-AF65-F5344CB8AC3E}">
        <p14:creationId xmlns:p14="http://schemas.microsoft.com/office/powerpoint/2010/main" val="12140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4700-BDCB-3963-73EA-6BFC87C9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23" y="313819"/>
            <a:ext cx="10515600" cy="1325563"/>
          </a:xfrm>
        </p:spPr>
        <p:txBody>
          <a:bodyPr/>
          <a:lstStyle/>
          <a:p>
            <a:r>
              <a:rPr lang="en-US" dirty="0"/>
              <a:t>Multi-Task Fine-tuning 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BA44F-86E1-159A-7F17-F70F1930F7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544" y="1361946"/>
            <a:ext cx="112680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same model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 is used for all tasks, with a common base of parameters across tasks.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shared knowledge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across related tasks, improving overall performance by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generalizing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knowledge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8" name="object 4">
            <a:extLst>
              <a:ext uri="{FF2B5EF4-FFF2-40B4-BE49-F238E27FC236}">
                <a16:creationId xmlns:a16="http://schemas.microsoft.com/office/drawing/2014/main" id="{2F087161-9F89-9606-F35F-101FBBE2E50A}"/>
              </a:ext>
            </a:extLst>
          </p:cNvPr>
          <p:cNvGrpSpPr/>
          <p:nvPr/>
        </p:nvGrpSpPr>
        <p:grpSpPr>
          <a:xfrm>
            <a:off x="845887" y="4618939"/>
            <a:ext cx="3968115" cy="1872614"/>
            <a:chOff x="944552" y="3529397"/>
            <a:chExt cx="3968115" cy="1872614"/>
          </a:xfrm>
        </p:grpSpPr>
        <p:sp>
          <p:nvSpPr>
            <p:cNvPr id="109" name="object 5">
              <a:extLst>
                <a:ext uri="{FF2B5EF4-FFF2-40B4-BE49-F238E27FC236}">
                  <a16:creationId xmlns:a16="http://schemas.microsoft.com/office/drawing/2014/main" id="{03B1CAC5-C136-8C32-38E5-C6948DFE37CB}"/>
                </a:ext>
              </a:extLst>
            </p:cNvPr>
            <p:cNvSpPr/>
            <p:nvPr/>
          </p:nvSpPr>
          <p:spPr>
            <a:xfrm>
              <a:off x="1101712" y="3554209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30" h="483870">
                  <a:moveTo>
                    <a:pt x="150787" y="1422"/>
                  </a:moveTo>
                  <a:lnTo>
                    <a:pt x="0" y="1422"/>
                  </a:lnTo>
                  <a:lnTo>
                    <a:pt x="0" y="483628"/>
                  </a:lnTo>
                  <a:lnTo>
                    <a:pt x="150787" y="483628"/>
                  </a:lnTo>
                  <a:lnTo>
                    <a:pt x="150787" y="1422"/>
                  </a:lnTo>
                  <a:close/>
                </a:path>
                <a:path w="913130" h="483870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6">
              <a:extLst>
                <a:ext uri="{FF2B5EF4-FFF2-40B4-BE49-F238E27FC236}">
                  <a16:creationId xmlns:a16="http://schemas.microsoft.com/office/drawing/2014/main" id="{0B10D3B0-3C15-3CA2-2D48-8F00D644EEA4}"/>
                </a:ext>
              </a:extLst>
            </p:cNvPr>
            <p:cNvSpPr/>
            <p:nvPr/>
          </p:nvSpPr>
          <p:spPr>
            <a:xfrm>
              <a:off x="1252509" y="3757389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111" y="1059"/>
                  </a:moveTo>
                  <a:lnTo>
                    <a:pt x="0" y="39335"/>
                  </a:lnTo>
                  <a:lnTo>
                    <a:pt x="76288" y="77259"/>
                  </a:lnTo>
                  <a:lnTo>
                    <a:pt x="76210" y="43950"/>
                  </a:lnTo>
                  <a:lnTo>
                    <a:pt x="63510" y="43950"/>
                  </a:lnTo>
                  <a:lnTo>
                    <a:pt x="63489" y="34425"/>
                  </a:lnTo>
                  <a:lnTo>
                    <a:pt x="76188" y="34396"/>
                  </a:lnTo>
                  <a:lnTo>
                    <a:pt x="76111" y="1059"/>
                  </a:lnTo>
                  <a:close/>
                </a:path>
                <a:path w="611505" h="77470">
                  <a:moveTo>
                    <a:pt x="601921" y="33308"/>
                  </a:moveTo>
                  <a:lnTo>
                    <a:pt x="547695" y="33308"/>
                  </a:lnTo>
                  <a:lnTo>
                    <a:pt x="547717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5" y="37923"/>
                  </a:lnTo>
                  <a:lnTo>
                    <a:pt x="601921" y="33308"/>
                  </a:lnTo>
                  <a:close/>
                </a:path>
                <a:path w="611505" h="77470">
                  <a:moveTo>
                    <a:pt x="76188" y="34396"/>
                  </a:moveTo>
                  <a:lnTo>
                    <a:pt x="63489" y="34425"/>
                  </a:lnTo>
                  <a:lnTo>
                    <a:pt x="63510" y="43950"/>
                  </a:lnTo>
                  <a:lnTo>
                    <a:pt x="76210" y="43921"/>
                  </a:lnTo>
                  <a:lnTo>
                    <a:pt x="76188" y="34396"/>
                  </a:lnTo>
                  <a:close/>
                </a:path>
                <a:path w="611505" h="77470">
                  <a:moveTo>
                    <a:pt x="76210" y="43921"/>
                  </a:moveTo>
                  <a:lnTo>
                    <a:pt x="63510" y="43950"/>
                  </a:lnTo>
                  <a:lnTo>
                    <a:pt x="76210" y="43950"/>
                  </a:lnTo>
                  <a:close/>
                </a:path>
                <a:path w="611505" h="77470">
                  <a:moveTo>
                    <a:pt x="534995" y="33337"/>
                  </a:moveTo>
                  <a:lnTo>
                    <a:pt x="76188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5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7" y="42833"/>
                  </a:lnTo>
                  <a:lnTo>
                    <a:pt x="547695" y="33308"/>
                  </a:lnTo>
                  <a:close/>
                </a:path>
                <a:path w="611505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1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7">
              <a:extLst>
                <a:ext uri="{FF2B5EF4-FFF2-40B4-BE49-F238E27FC236}">
                  <a16:creationId xmlns:a16="http://schemas.microsoft.com/office/drawing/2014/main" id="{165B6651-3CB3-7F98-25C0-1172496F29C5}"/>
                </a:ext>
              </a:extLst>
            </p:cNvPr>
            <p:cNvSpPr/>
            <p:nvPr/>
          </p:nvSpPr>
          <p:spPr>
            <a:xfrm>
              <a:off x="25503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30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8">
              <a:extLst>
                <a:ext uri="{FF2B5EF4-FFF2-40B4-BE49-F238E27FC236}">
                  <a16:creationId xmlns:a16="http://schemas.microsoft.com/office/drawing/2014/main" id="{41EBA2E6-278A-79AF-0247-7F6FD8063BEA}"/>
                </a:ext>
              </a:extLst>
            </p:cNvPr>
            <p:cNvSpPr/>
            <p:nvPr/>
          </p:nvSpPr>
          <p:spPr>
            <a:xfrm>
              <a:off x="2014509" y="37583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198" y="5863"/>
                  </a:moveTo>
                  <a:lnTo>
                    <a:pt x="459688" y="39197"/>
                  </a:lnTo>
                  <a:lnTo>
                    <a:pt x="472387" y="39391"/>
                  </a:lnTo>
                  <a:lnTo>
                    <a:pt x="472241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1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8" y="5863"/>
                  </a:lnTo>
                  <a:close/>
                </a:path>
                <a:path w="535939" h="82550">
                  <a:moveTo>
                    <a:pt x="76772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7" y="42857"/>
                  </a:lnTo>
                  <a:lnTo>
                    <a:pt x="63418" y="42663"/>
                  </a:lnTo>
                  <a:lnTo>
                    <a:pt x="63564" y="33139"/>
                  </a:lnTo>
                  <a:lnTo>
                    <a:pt x="76266" y="33139"/>
                  </a:lnTo>
                  <a:lnTo>
                    <a:pt x="76772" y="0"/>
                  </a:lnTo>
                  <a:close/>
                </a:path>
                <a:path w="535939" h="82550">
                  <a:moveTo>
                    <a:pt x="459688" y="39197"/>
                  </a:moveTo>
                  <a:lnTo>
                    <a:pt x="459543" y="48721"/>
                  </a:lnTo>
                  <a:lnTo>
                    <a:pt x="472241" y="48915"/>
                  </a:lnTo>
                  <a:lnTo>
                    <a:pt x="472387" y="39391"/>
                  </a:lnTo>
                  <a:lnTo>
                    <a:pt x="459688" y="39197"/>
                  </a:lnTo>
                  <a:close/>
                </a:path>
                <a:path w="535939" h="82550">
                  <a:moveTo>
                    <a:pt x="76263" y="33333"/>
                  </a:moveTo>
                  <a:lnTo>
                    <a:pt x="76117" y="42857"/>
                  </a:lnTo>
                  <a:lnTo>
                    <a:pt x="459543" y="48721"/>
                  </a:lnTo>
                  <a:lnTo>
                    <a:pt x="459688" y="39197"/>
                  </a:lnTo>
                  <a:lnTo>
                    <a:pt x="76263" y="33333"/>
                  </a:lnTo>
                  <a:close/>
                </a:path>
                <a:path w="535939" h="82550">
                  <a:moveTo>
                    <a:pt x="63564" y="33139"/>
                  </a:moveTo>
                  <a:lnTo>
                    <a:pt x="63418" y="42663"/>
                  </a:lnTo>
                  <a:lnTo>
                    <a:pt x="76117" y="42857"/>
                  </a:lnTo>
                  <a:lnTo>
                    <a:pt x="76263" y="33333"/>
                  </a:lnTo>
                  <a:lnTo>
                    <a:pt x="63564" y="33139"/>
                  </a:lnTo>
                  <a:close/>
                </a:path>
                <a:path w="535939" h="82550">
                  <a:moveTo>
                    <a:pt x="76266" y="33139"/>
                  </a:moveTo>
                  <a:lnTo>
                    <a:pt x="63564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">
              <a:extLst>
                <a:ext uri="{FF2B5EF4-FFF2-40B4-BE49-F238E27FC236}">
                  <a16:creationId xmlns:a16="http://schemas.microsoft.com/office/drawing/2014/main" id="{A3E322A5-19CA-A506-2F2F-03ECC0EB3272}"/>
                </a:ext>
              </a:extLst>
            </p:cNvPr>
            <p:cNvSpPr/>
            <p:nvPr/>
          </p:nvSpPr>
          <p:spPr>
            <a:xfrm>
              <a:off x="32369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">
              <a:extLst>
                <a:ext uri="{FF2B5EF4-FFF2-40B4-BE49-F238E27FC236}">
                  <a16:creationId xmlns:a16="http://schemas.microsoft.com/office/drawing/2014/main" id="{26738108-A915-99D4-CE83-2D11EDE9A7F2}"/>
                </a:ext>
              </a:extLst>
            </p:cNvPr>
            <p:cNvSpPr/>
            <p:nvPr/>
          </p:nvSpPr>
          <p:spPr>
            <a:xfrm>
              <a:off x="2701110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39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">
              <a:extLst>
                <a:ext uri="{FF2B5EF4-FFF2-40B4-BE49-F238E27FC236}">
                  <a16:creationId xmlns:a16="http://schemas.microsoft.com/office/drawing/2014/main" id="{34EACCEE-81B5-E8F3-3548-5867F5159FF2}"/>
                </a:ext>
              </a:extLst>
            </p:cNvPr>
            <p:cNvSpPr/>
            <p:nvPr/>
          </p:nvSpPr>
          <p:spPr>
            <a:xfrm>
              <a:off x="39235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2">
              <a:extLst>
                <a:ext uri="{FF2B5EF4-FFF2-40B4-BE49-F238E27FC236}">
                  <a16:creationId xmlns:a16="http://schemas.microsoft.com/office/drawing/2014/main" id="{9A75B865-37C4-BED0-39D4-BB8EC996E183}"/>
                </a:ext>
              </a:extLst>
            </p:cNvPr>
            <p:cNvSpPr/>
            <p:nvPr/>
          </p:nvSpPr>
          <p:spPr>
            <a:xfrm>
              <a:off x="338771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">
              <a:extLst>
                <a:ext uri="{FF2B5EF4-FFF2-40B4-BE49-F238E27FC236}">
                  <a16:creationId xmlns:a16="http://schemas.microsoft.com/office/drawing/2014/main" id="{83978E81-92F9-3B88-C29E-30DEC9B75159}"/>
                </a:ext>
              </a:extLst>
            </p:cNvPr>
            <p:cNvSpPr/>
            <p:nvPr/>
          </p:nvSpPr>
          <p:spPr>
            <a:xfrm>
              <a:off x="4610117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4">
              <a:extLst>
                <a:ext uri="{FF2B5EF4-FFF2-40B4-BE49-F238E27FC236}">
                  <a16:creationId xmlns:a16="http://schemas.microsoft.com/office/drawing/2014/main" id="{56A7009F-39F6-C1B9-CE62-D2A3D07228F1}"/>
                </a:ext>
              </a:extLst>
            </p:cNvPr>
            <p:cNvSpPr/>
            <p:nvPr/>
          </p:nvSpPr>
          <p:spPr>
            <a:xfrm>
              <a:off x="407431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5">
              <a:extLst>
                <a:ext uri="{FF2B5EF4-FFF2-40B4-BE49-F238E27FC236}">
                  <a16:creationId xmlns:a16="http://schemas.microsoft.com/office/drawing/2014/main" id="{8CDC6AAC-5E6E-A157-BCC1-507B352387DB}"/>
                </a:ext>
              </a:extLst>
            </p:cNvPr>
            <p:cNvSpPr/>
            <p:nvPr/>
          </p:nvSpPr>
          <p:spPr>
            <a:xfrm>
              <a:off x="1101712" y="4225620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30" h="483870">
                  <a:moveTo>
                    <a:pt x="150787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87" y="483616"/>
                  </a:lnTo>
                  <a:lnTo>
                    <a:pt x="150787" y="1409"/>
                  </a:lnTo>
                  <a:close/>
                </a:path>
                <a:path w="913130" h="483870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6">
              <a:extLst>
                <a:ext uri="{FF2B5EF4-FFF2-40B4-BE49-F238E27FC236}">
                  <a16:creationId xmlns:a16="http://schemas.microsoft.com/office/drawing/2014/main" id="{8965CE86-8267-5A48-2DD6-611555AB754E}"/>
                </a:ext>
              </a:extLst>
            </p:cNvPr>
            <p:cNvSpPr/>
            <p:nvPr/>
          </p:nvSpPr>
          <p:spPr>
            <a:xfrm>
              <a:off x="1252509" y="4428788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5" h="77470">
                  <a:moveTo>
                    <a:pt x="76111" y="1059"/>
                  </a:moveTo>
                  <a:lnTo>
                    <a:pt x="0" y="39335"/>
                  </a:lnTo>
                  <a:lnTo>
                    <a:pt x="76288" y="77259"/>
                  </a:lnTo>
                  <a:lnTo>
                    <a:pt x="76210" y="43950"/>
                  </a:lnTo>
                  <a:lnTo>
                    <a:pt x="63510" y="43950"/>
                  </a:lnTo>
                  <a:lnTo>
                    <a:pt x="63489" y="34425"/>
                  </a:lnTo>
                  <a:lnTo>
                    <a:pt x="76188" y="34396"/>
                  </a:lnTo>
                  <a:lnTo>
                    <a:pt x="76111" y="1059"/>
                  </a:lnTo>
                  <a:close/>
                </a:path>
                <a:path w="611505" h="77470">
                  <a:moveTo>
                    <a:pt x="601919" y="33308"/>
                  </a:moveTo>
                  <a:lnTo>
                    <a:pt x="547695" y="33308"/>
                  </a:lnTo>
                  <a:lnTo>
                    <a:pt x="547717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5" y="37924"/>
                  </a:lnTo>
                  <a:lnTo>
                    <a:pt x="601919" y="33308"/>
                  </a:lnTo>
                  <a:close/>
                </a:path>
                <a:path w="611505" h="77470">
                  <a:moveTo>
                    <a:pt x="76188" y="34396"/>
                  </a:moveTo>
                  <a:lnTo>
                    <a:pt x="63489" y="34425"/>
                  </a:lnTo>
                  <a:lnTo>
                    <a:pt x="63510" y="43950"/>
                  </a:lnTo>
                  <a:lnTo>
                    <a:pt x="76210" y="43921"/>
                  </a:lnTo>
                  <a:lnTo>
                    <a:pt x="76188" y="34396"/>
                  </a:lnTo>
                  <a:close/>
                </a:path>
                <a:path w="611505" h="77470">
                  <a:moveTo>
                    <a:pt x="76210" y="43921"/>
                  </a:moveTo>
                  <a:lnTo>
                    <a:pt x="63510" y="43950"/>
                  </a:lnTo>
                  <a:lnTo>
                    <a:pt x="76210" y="43950"/>
                  </a:lnTo>
                  <a:close/>
                </a:path>
                <a:path w="611505" h="77470">
                  <a:moveTo>
                    <a:pt x="534995" y="33337"/>
                  </a:moveTo>
                  <a:lnTo>
                    <a:pt x="76188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5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7" y="42833"/>
                  </a:lnTo>
                  <a:lnTo>
                    <a:pt x="547695" y="33308"/>
                  </a:lnTo>
                  <a:close/>
                </a:path>
                <a:path w="611505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19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7">
              <a:extLst>
                <a:ext uri="{FF2B5EF4-FFF2-40B4-BE49-F238E27FC236}">
                  <a16:creationId xmlns:a16="http://schemas.microsoft.com/office/drawing/2014/main" id="{8CFC3D1F-86FF-05F4-ED26-7D45D6F61EA2}"/>
                </a:ext>
              </a:extLst>
            </p:cNvPr>
            <p:cNvSpPr/>
            <p:nvPr/>
          </p:nvSpPr>
          <p:spPr>
            <a:xfrm>
              <a:off x="25503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30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8">
              <a:extLst>
                <a:ext uri="{FF2B5EF4-FFF2-40B4-BE49-F238E27FC236}">
                  <a16:creationId xmlns:a16="http://schemas.microsoft.com/office/drawing/2014/main" id="{018D4B46-0FA7-23A8-0D8D-1B206D7D3102}"/>
                </a:ext>
              </a:extLst>
            </p:cNvPr>
            <p:cNvSpPr/>
            <p:nvPr/>
          </p:nvSpPr>
          <p:spPr>
            <a:xfrm>
              <a:off x="2014509" y="44297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39" h="82550">
                  <a:moveTo>
                    <a:pt x="460198" y="5863"/>
                  </a:moveTo>
                  <a:lnTo>
                    <a:pt x="459688" y="39197"/>
                  </a:lnTo>
                  <a:lnTo>
                    <a:pt x="472387" y="39391"/>
                  </a:lnTo>
                  <a:lnTo>
                    <a:pt x="472241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1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8" y="5863"/>
                  </a:lnTo>
                  <a:close/>
                </a:path>
                <a:path w="535939" h="82550">
                  <a:moveTo>
                    <a:pt x="76772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7" y="42857"/>
                  </a:lnTo>
                  <a:lnTo>
                    <a:pt x="63418" y="42663"/>
                  </a:lnTo>
                  <a:lnTo>
                    <a:pt x="63564" y="33139"/>
                  </a:lnTo>
                  <a:lnTo>
                    <a:pt x="76266" y="33139"/>
                  </a:lnTo>
                  <a:lnTo>
                    <a:pt x="76772" y="0"/>
                  </a:lnTo>
                  <a:close/>
                </a:path>
                <a:path w="535939" h="82550">
                  <a:moveTo>
                    <a:pt x="459688" y="39197"/>
                  </a:moveTo>
                  <a:lnTo>
                    <a:pt x="459543" y="48721"/>
                  </a:lnTo>
                  <a:lnTo>
                    <a:pt x="472241" y="48915"/>
                  </a:lnTo>
                  <a:lnTo>
                    <a:pt x="472387" y="39391"/>
                  </a:lnTo>
                  <a:lnTo>
                    <a:pt x="459688" y="39197"/>
                  </a:lnTo>
                  <a:close/>
                </a:path>
                <a:path w="535939" h="82550">
                  <a:moveTo>
                    <a:pt x="76263" y="33333"/>
                  </a:moveTo>
                  <a:lnTo>
                    <a:pt x="76117" y="42857"/>
                  </a:lnTo>
                  <a:lnTo>
                    <a:pt x="459543" y="48721"/>
                  </a:lnTo>
                  <a:lnTo>
                    <a:pt x="459688" y="39197"/>
                  </a:lnTo>
                  <a:lnTo>
                    <a:pt x="76263" y="33333"/>
                  </a:lnTo>
                  <a:close/>
                </a:path>
                <a:path w="535939" h="82550">
                  <a:moveTo>
                    <a:pt x="63564" y="33139"/>
                  </a:moveTo>
                  <a:lnTo>
                    <a:pt x="63418" y="42663"/>
                  </a:lnTo>
                  <a:lnTo>
                    <a:pt x="76117" y="42857"/>
                  </a:lnTo>
                  <a:lnTo>
                    <a:pt x="76263" y="33333"/>
                  </a:lnTo>
                  <a:lnTo>
                    <a:pt x="63564" y="33139"/>
                  </a:lnTo>
                  <a:close/>
                </a:path>
                <a:path w="535939" h="82550">
                  <a:moveTo>
                    <a:pt x="76266" y="33139"/>
                  </a:moveTo>
                  <a:lnTo>
                    <a:pt x="63564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9">
              <a:extLst>
                <a:ext uri="{FF2B5EF4-FFF2-40B4-BE49-F238E27FC236}">
                  <a16:creationId xmlns:a16="http://schemas.microsoft.com/office/drawing/2014/main" id="{A6224BA4-E278-0608-9CA1-6A41BE50D6D8}"/>
                </a:ext>
              </a:extLst>
            </p:cNvPr>
            <p:cNvSpPr/>
            <p:nvPr/>
          </p:nvSpPr>
          <p:spPr>
            <a:xfrm>
              <a:off x="32369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8544CF13-B663-94A9-A30C-A0FB4D60BBCC}"/>
                </a:ext>
              </a:extLst>
            </p:cNvPr>
            <p:cNvSpPr/>
            <p:nvPr/>
          </p:nvSpPr>
          <p:spPr>
            <a:xfrm>
              <a:off x="2701110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39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1">
              <a:extLst>
                <a:ext uri="{FF2B5EF4-FFF2-40B4-BE49-F238E27FC236}">
                  <a16:creationId xmlns:a16="http://schemas.microsoft.com/office/drawing/2014/main" id="{28D97783-897D-758E-B708-EC8D8BCE43EB}"/>
                </a:ext>
              </a:extLst>
            </p:cNvPr>
            <p:cNvSpPr/>
            <p:nvPr/>
          </p:nvSpPr>
          <p:spPr>
            <a:xfrm>
              <a:off x="39235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2">
              <a:extLst>
                <a:ext uri="{FF2B5EF4-FFF2-40B4-BE49-F238E27FC236}">
                  <a16:creationId xmlns:a16="http://schemas.microsoft.com/office/drawing/2014/main" id="{8F55293E-0525-3D77-2270-067EC93FFB14}"/>
                </a:ext>
              </a:extLst>
            </p:cNvPr>
            <p:cNvSpPr/>
            <p:nvPr/>
          </p:nvSpPr>
          <p:spPr>
            <a:xfrm>
              <a:off x="338771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3">
              <a:extLst>
                <a:ext uri="{FF2B5EF4-FFF2-40B4-BE49-F238E27FC236}">
                  <a16:creationId xmlns:a16="http://schemas.microsoft.com/office/drawing/2014/main" id="{ADAB5E99-DBDF-54A6-4EA9-60A22EEF14B6}"/>
                </a:ext>
              </a:extLst>
            </p:cNvPr>
            <p:cNvSpPr/>
            <p:nvPr/>
          </p:nvSpPr>
          <p:spPr>
            <a:xfrm>
              <a:off x="4610117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24">
              <a:extLst>
                <a:ext uri="{FF2B5EF4-FFF2-40B4-BE49-F238E27FC236}">
                  <a16:creationId xmlns:a16="http://schemas.microsoft.com/office/drawing/2014/main" id="{E046FBA4-C9FE-E28B-E1DA-FB5F369F2FC7}"/>
                </a:ext>
              </a:extLst>
            </p:cNvPr>
            <p:cNvSpPr/>
            <p:nvPr/>
          </p:nvSpPr>
          <p:spPr>
            <a:xfrm>
              <a:off x="407431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39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39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39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39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39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25">
              <a:extLst>
                <a:ext uri="{FF2B5EF4-FFF2-40B4-BE49-F238E27FC236}">
                  <a16:creationId xmlns:a16="http://schemas.microsoft.com/office/drawing/2014/main" id="{5384B031-7761-C265-ADBC-3A04154F331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012" y="4037825"/>
              <a:ext cx="76200" cy="189195"/>
            </a:xfrm>
            <a:prstGeom prst="rect">
              <a:avLst/>
            </a:prstGeom>
          </p:spPr>
        </p:pic>
        <p:pic>
          <p:nvPicPr>
            <p:cNvPr id="130" name="object 26">
              <a:extLst>
                <a:ext uri="{FF2B5EF4-FFF2-40B4-BE49-F238E27FC236}">
                  <a16:creationId xmlns:a16="http://schemas.microsoft.com/office/drawing/2014/main" id="{6B20697D-C701-3CE1-5F45-C9F14D70F7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012" y="4036414"/>
              <a:ext cx="76200" cy="189195"/>
            </a:xfrm>
            <a:prstGeom prst="rect">
              <a:avLst/>
            </a:prstGeom>
          </p:spPr>
        </p:pic>
        <p:pic>
          <p:nvPicPr>
            <p:cNvPr id="131" name="object 27">
              <a:extLst>
                <a:ext uri="{FF2B5EF4-FFF2-40B4-BE49-F238E27FC236}">
                  <a16:creationId xmlns:a16="http://schemas.microsoft.com/office/drawing/2014/main" id="{361FA364-E572-3A23-A6B4-6E8D6C69EC5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614" y="4044608"/>
              <a:ext cx="76200" cy="189195"/>
            </a:xfrm>
            <a:prstGeom prst="rect">
              <a:avLst/>
            </a:prstGeom>
          </p:spPr>
        </p:pic>
        <p:pic>
          <p:nvPicPr>
            <p:cNvPr id="132" name="object 28">
              <a:extLst>
                <a:ext uri="{FF2B5EF4-FFF2-40B4-BE49-F238E27FC236}">
                  <a16:creationId xmlns:a16="http://schemas.microsoft.com/office/drawing/2014/main" id="{4CA68934-0D39-335B-F730-0FCB466F40E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815" y="4044608"/>
              <a:ext cx="76200" cy="189194"/>
            </a:xfrm>
            <a:prstGeom prst="rect">
              <a:avLst/>
            </a:prstGeom>
          </p:spPr>
        </p:pic>
        <p:pic>
          <p:nvPicPr>
            <p:cNvPr id="133" name="object 29">
              <a:extLst>
                <a:ext uri="{FF2B5EF4-FFF2-40B4-BE49-F238E27FC236}">
                  <a16:creationId xmlns:a16="http://schemas.microsoft.com/office/drawing/2014/main" id="{5D0D018B-B14D-469A-EC6A-0B86C5FB162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214" y="4043197"/>
              <a:ext cx="76200" cy="189195"/>
            </a:xfrm>
            <a:prstGeom prst="rect">
              <a:avLst/>
            </a:prstGeom>
          </p:spPr>
        </p:pic>
        <p:pic>
          <p:nvPicPr>
            <p:cNvPr id="134" name="object 30">
              <a:extLst>
                <a:ext uri="{FF2B5EF4-FFF2-40B4-BE49-F238E27FC236}">
                  <a16:creationId xmlns:a16="http://schemas.microsoft.com/office/drawing/2014/main" id="{DCD70DF6-5B3D-9AB7-640A-0598EF17C8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7415" y="4044607"/>
              <a:ext cx="76200" cy="189194"/>
            </a:xfrm>
            <a:prstGeom prst="rect">
              <a:avLst/>
            </a:prstGeom>
          </p:spPr>
        </p:pic>
        <p:sp>
          <p:nvSpPr>
            <p:cNvPr id="135" name="object 31">
              <a:extLst>
                <a:ext uri="{FF2B5EF4-FFF2-40B4-BE49-F238E27FC236}">
                  <a16:creationId xmlns:a16="http://schemas.microsoft.com/office/drawing/2014/main" id="{947C00C0-B02C-8C18-A1CD-BFBB2C946098}"/>
                </a:ext>
              </a:extLst>
            </p:cNvPr>
            <p:cNvSpPr/>
            <p:nvPr/>
          </p:nvSpPr>
          <p:spPr>
            <a:xfrm>
              <a:off x="949314" y="3534159"/>
              <a:ext cx="3958590" cy="1287145"/>
            </a:xfrm>
            <a:custGeom>
              <a:avLst/>
              <a:gdLst/>
              <a:ahLst/>
              <a:cxnLst/>
              <a:rect l="l" t="t" r="r" b="b"/>
              <a:pathLst>
                <a:path w="3958590" h="1287145">
                  <a:moveTo>
                    <a:pt x="3744064" y="0"/>
                  </a:moveTo>
                  <a:lnTo>
                    <a:pt x="214445" y="0"/>
                  </a:lnTo>
                  <a:lnTo>
                    <a:pt x="165274" y="5663"/>
                  </a:lnTo>
                  <a:lnTo>
                    <a:pt x="120137" y="21796"/>
                  </a:lnTo>
                  <a:lnTo>
                    <a:pt x="80320" y="47111"/>
                  </a:lnTo>
                  <a:lnTo>
                    <a:pt x="47111" y="80320"/>
                  </a:lnTo>
                  <a:lnTo>
                    <a:pt x="21796" y="120138"/>
                  </a:lnTo>
                  <a:lnTo>
                    <a:pt x="5663" y="165275"/>
                  </a:lnTo>
                  <a:lnTo>
                    <a:pt x="0" y="214445"/>
                  </a:lnTo>
                  <a:lnTo>
                    <a:pt x="0" y="1072201"/>
                  </a:lnTo>
                  <a:lnTo>
                    <a:pt x="5663" y="1121371"/>
                  </a:lnTo>
                  <a:lnTo>
                    <a:pt x="21796" y="1166508"/>
                  </a:lnTo>
                  <a:lnTo>
                    <a:pt x="47111" y="1206325"/>
                  </a:lnTo>
                  <a:lnTo>
                    <a:pt x="80320" y="1239534"/>
                  </a:lnTo>
                  <a:lnTo>
                    <a:pt x="120137" y="1264849"/>
                  </a:lnTo>
                  <a:lnTo>
                    <a:pt x="165274" y="1280982"/>
                  </a:lnTo>
                  <a:lnTo>
                    <a:pt x="214445" y="1286645"/>
                  </a:lnTo>
                  <a:lnTo>
                    <a:pt x="3744064" y="1286645"/>
                  </a:lnTo>
                  <a:lnTo>
                    <a:pt x="3793234" y="1280982"/>
                  </a:lnTo>
                  <a:lnTo>
                    <a:pt x="3838371" y="1264849"/>
                  </a:lnTo>
                  <a:lnTo>
                    <a:pt x="3878188" y="1239534"/>
                  </a:lnTo>
                  <a:lnTo>
                    <a:pt x="3911397" y="1206325"/>
                  </a:lnTo>
                  <a:lnTo>
                    <a:pt x="3936712" y="1166508"/>
                  </a:lnTo>
                  <a:lnTo>
                    <a:pt x="3952844" y="1121371"/>
                  </a:lnTo>
                  <a:lnTo>
                    <a:pt x="3958508" y="1072201"/>
                  </a:lnTo>
                  <a:lnTo>
                    <a:pt x="3958508" y="214445"/>
                  </a:lnTo>
                  <a:lnTo>
                    <a:pt x="3952844" y="165275"/>
                  </a:lnTo>
                  <a:lnTo>
                    <a:pt x="3936712" y="120138"/>
                  </a:lnTo>
                  <a:lnTo>
                    <a:pt x="3911397" y="80320"/>
                  </a:lnTo>
                  <a:lnTo>
                    <a:pt x="3878188" y="47111"/>
                  </a:lnTo>
                  <a:lnTo>
                    <a:pt x="3838371" y="21796"/>
                  </a:lnTo>
                  <a:lnTo>
                    <a:pt x="3793234" y="5663"/>
                  </a:lnTo>
                  <a:lnTo>
                    <a:pt x="3744064" y="0"/>
                  </a:lnTo>
                  <a:close/>
                </a:path>
              </a:pathLst>
            </a:custGeom>
            <a:solidFill>
              <a:srgbClr val="ED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2">
              <a:extLst>
                <a:ext uri="{FF2B5EF4-FFF2-40B4-BE49-F238E27FC236}">
                  <a16:creationId xmlns:a16="http://schemas.microsoft.com/office/drawing/2014/main" id="{844F9C4A-E54E-17A4-3640-89688EE2D82E}"/>
                </a:ext>
              </a:extLst>
            </p:cNvPr>
            <p:cNvSpPr/>
            <p:nvPr/>
          </p:nvSpPr>
          <p:spPr>
            <a:xfrm>
              <a:off x="949314" y="3534159"/>
              <a:ext cx="3958590" cy="1287145"/>
            </a:xfrm>
            <a:custGeom>
              <a:avLst/>
              <a:gdLst/>
              <a:ahLst/>
              <a:cxnLst/>
              <a:rect l="l" t="t" r="r" b="b"/>
              <a:pathLst>
                <a:path w="3958590" h="1287145">
                  <a:moveTo>
                    <a:pt x="0" y="214445"/>
                  </a:moveTo>
                  <a:lnTo>
                    <a:pt x="5663" y="165274"/>
                  </a:lnTo>
                  <a:lnTo>
                    <a:pt x="21796" y="120137"/>
                  </a:lnTo>
                  <a:lnTo>
                    <a:pt x="47111" y="80320"/>
                  </a:lnTo>
                  <a:lnTo>
                    <a:pt x="80320" y="47111"/>
                  </a:lnTo>
                  <a:lnTo>
                    <a:pt x="120137" y="21796"/>
                  </a:lnTo>
                  <a:lnTo>
                    <a:pt x="165274" y="5663"/>
                  </a:lnTo>
                  <a:lnTo>
                    <a:pt x="214445" y="0"/>
                  </a:lnTo>
                  <a:lnTo>
                    <a:pt x="3744064" y="0"/>
                  </a:lnTo>
                  <a:lnTo>
                    <a:pt x="3793234" y="5663"/>
                  </a:lnTo>
                  <a:lnTo>
                    <a:pt x="3838371" y="21796"/>
                  </a:lnTo>
                  <a:lnTo>
                    <a:pt x="3878188" y="47111"/>
                  </a:lnTo>
                  <a:lnTo>
                    <a:pt x="3911397" y="80320"/>
                  </a:lnTo>
                  <a:lnTo>
                    <a:pt x="3936712" y="120137"/>
                  </a:lnTo>
                  <a:lnTo>
                    <a:pt x="3952845" y="165274"/>
                  </a:lnTo>
                  <a:lnTo>
                    <a:pt x="3958509" y="214445"/>
                  </a:lnTo>
                  <a:lnTo>
                    <a:pt x="3958509" y="1072201"/>
                  </a:lnTo>
                  <a:lnTo>
                    <a:pt x="3952845" y="1121371"/>
                  </a:lnTo>
                  <a:lnTo>
                    <a:pt x="3936712" y="1166508"/>
                  </a:lnTo>
                  <a:lnTo>
                    <a:pt x="3911397" y="1206325"/>
                  </a:lnTo>
                  <a:lnTo>
                    <a:pt x="3878188" y="1239534"/>
                  </a:lnTo>
                  <a:lnTo>
                    <a:pt x="3838371" y="1264849"/>
                  </a:lnTo>
                  <a:lnTo>
                    <a:pt x="3793234" y="1280982"/>
                  </a:lnTo>
                  <a:lnTo>
                    <a:pt x="3744064" y="1286646"/>
                  </a:lnTo>
                  <a:lnTo>
                    <a:pt x="214445" y="1286646"/>
                  </a:lnTo>
                  <a:lnTo>
                    <a:pt x="165274" y="1280982"/>
                  </a:lnTo>
                  <a:lnTo>
                    <a:pt x="120137" y="1264849"/>
                  </a:lnTo>
                  <a:lnTo>
                    <a:pt x="80320" y="1239534"/>
                  </a:lnTo>
                  <a:lnTo>
                    <a:pt x="47111" y="1206325"/>
                  </a:lnTo>
                  <a:lnTo>
                    <a:pt x="21796" y="1166508"/>
                  </a:lnTo>
                  <a:lnTo>
                    <a:pt x="5663" y="1121371"/>
                  </a:lnTo>
                  <a:lnTo>
                    <a:pt x="0" y="1072201"/>
                  </a:lnTo>
                  <a:lnTo>
                    <a:pt x="0" y="214445"/>
                  </a:lnTo>
                  <a:close/>
                </a:path>
              </a:pathLst>
            </a:custGeom>
            <a:ln w="9525">
              <a:solidFill>
                <a:srgbClr val="ED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3">
              <a:extLst>
                <a:ext uri="{FF2B5EF4-FFF2-40B4-BE49-F238E27FC236}">
                  <a16:creationId xmlns:a16="http://schemas.microsoft.com/office/drawing/2014/main" id="{3FFA5C3B-E0EB-8205-06A9-4E58A7769483}"/>
                </a:ext>
              </a:extLst>
            </p:cNvPr>
            <p:cNvSpPr/>
            <p:nvPr/>
          </p:nvSpPr>
          <p:spPr>
            <a:xfrm>
              <a:off x="1101712" y="4911293"/>
              <a:ext cx="3659504" cy="490855"/>
            </a:xfrm>
            <a:custGeom>
              <a:avLst/>
              <a:gdLst/>
              <a:ahLst/>
              <a:cxnLst/>
              <a:rect l="l" t="t" r="r" b="b"/>
              <a:pathLst>
                <a:path w="3659504" h="490854">
                  <a:moveTo>
                    <a:pt x="150787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87" y="483616"/>
                  </a:lnTo>
                  <a:lnTo>
                    <a:pt x="150787" y="1409"/>
                  </a:lnTo>
                  <a:close/>
                </a:path>
                <a:path w="3659504" h="490854">
                  <a:moveTo>
                    <a:pt x="912787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87" y="482206"/>
                  </a:lnTo>
                  <a:lnTo>
                    <a:pt x="912787" y="0"/>
                  </a:lnTo>
                  <a:close/>
                </a:path>
                <a:path w="3659504" h="490854">
                  <a:moveTo>
                    <a:pt x="1599387" y="8191"/>
                  </a:moveTo>
                  <a:lnTo>
                    <a:pt x="1448600" y="8191"/>
                  </a:lnTo>
                  <a:lnTo>
                    <a:pt x="1448600" y="490397"/>
                  </a:lnTo>
                  <a:lnTo>
                    <a:pt x="1599387" y="490397"/>
                  </a:lnTo>
                  <a:lnTo>
                    <a:pt x="1599387" y="8191"/>
                  </a:lnTo>
                  <a:close/>
                </a:path>
                <a:path w="3659504" h="490854">
                  <a:moveTo>
                    <a:pt x="2286000" y="8191"/>
                  </a:moveTo>
                  <a:lnTo>
                    <a:pt x="2135200" y="8191"/>
                  </a:lnTo>
                  <a:lnTo>
                    <a:pt x="2135200" y="490397"/>
                  </a:lnTo>
                  <a:lnTo>
                    <a:pt x="2286000" y="490397"/>
                  </a:lnTo>
                  <a:lnTo>
                    <a:pt x="2286000" y="8191"/>
                  </a:lnTo>
                  <a:close/>
                </a:path>
                <a:path w="3659504" h="490854">
                  <a:moveTo>
                    <a:pt x="2972600" y="8191"/>
                  </a:moveTo>
                  <a:lnTo>
                    <a:pt x="2821800" y="8191"/>
                  </a:lnTo>
                  <a:lnTo>
                    <a:pt x="2821800" y="490397"/>
                  </a:lnTo>
                  <a:lnTo>
                    <a:pt x="2972600" y="490397"/>
                  </a:lnTo>
                  <a:lnTo>
                    <a:pt x="2972600" y="8191"/>
                  </a:lnTo>
                  <a:close/>
                </a:path>
                <a:path w="3659504" h="490854">
                  <a:moveTo>
                    <a:pt x="3659187" y="8191"/>
                  </a:moveTo>
                  <a:lnTo>
                    <a:pt x="3508400" y="8191"/>
                  </a:lnTo>
                  <a:lnTo>
                    <a:pt x="3508400" y="490397"/>
                  </a:lnTo>
                  <a:lnTo>
                    <a:pt x="3659187" y="490397"/>
                  </a:lnTo>
                  <a:lnTo>
                    <a:pt x="3659187" y="8191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34">
            <a:extLst>
              <a:ext uri="{FF2B5EF4-FFF2-40B4-BE49-F238E27FC236}">
                <a16:creationId xmlns:a16="http://schemas.microsoft.com/office/drawing/2014/main" id="{A128B8BE-D138-EE4B-F90F-A220E8311780}"/>
              </a:ext>
            </a:extLst>
          </p:cNvPr>
          <p:cNvSpPr txBox="1"/>
          <p:nvPr/>
        </p:nvSpPr>
        <p:spPr>
          <a:xfrm>
            <a:off x="1547485" y="4989409"/>
            <a:ext cx="3129915" cy="39113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016635">
              <a:lnSpc>
                <a:spcPts val="2810"/>
              </a:lnSpc>
              <a:spcBef>
                <a:spcPts val="250"/>
              </a:spcBef>
            </a:pPr>
            <a:r>
              <a:rPr lang="en-US" sz="2400" spc="-50" dirty="0">
                <a:latin typeface="Tahoma"/>
                <a:cs typeface="Tahoma"/>
              </a:rPr>
              <a:t>LLM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39" name="object 35">
            <a:extLst>
              <a:ext uri="{FF2B5EF4-FFF2-40B4-BE49-F238E27FC236}">
                <a16:creationId xmlns:a16="http://schemas.microsoft.com/office/drawing/2014/main" id="{FC99AD99-6D45-6DA7-9A4A-6F27A52F41E0}"/>
              </a:ext>
            </a:extLst>
          </p:cNvPr>
          <p:cNvSpPr txBox="1"/>
          <p:nvPr/>
        </p:nvSpPr>
        <p:spPr>
          <a:xfrm>
            <a:off x="878675" y="6575433"/>
            <a:ext cx="39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0" name="object 36">
            <a:extLst>
              <a:ext uri="{FF2B5EF4-FFF2-40B4-BE49-F238E27FC236}">
                <a16:creationId xmlns:a16="http://schemas.microsoft.com/office/drawing/2014/main" id="{9D4572C1-164D-45F5-3044-6D5A24BEE903}"/>
              </a:ext>
            </a:extLst>
          </p:cNvPr>
          <p:cNvSpPr txBox="1"/>
          <p:nvPr/>
        </p:nvSpPr>
        <p:spPr>
          <a:xfrm>
            <a:off x="1612641" y="6575433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oes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1" name="object 37">
            <a:extLst>
              <a:ext uri="{FF2B5EF4-FFF2-40B4-BE49-F238E27FC236}">
                <a16:creationId xmlns:a16="http://schemas.microsoft.com/office/drawing/2014/main" id="{E0A57222-6044-03A7-6F0D-E46459C5C2F2}"/>
              </a:ext>
            </a:extLst>
          </p:cNvPr>
          <p:cNvSpPr txBox="1"/>
          <p:nvPr/>
        </p:nvSpPr>
        <p:spPr>
          <a:xfrm>
            <a:off x="2417034" y="6578482"/>
            <a:ext cx="217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2" name="object 38">
            <a:extLst>
              <a:ext uri="{FF2B5EF4-FFF2-40B4-BE49-F238E27FC236}">
                <a16:creationId xmlns:a16="http://schemas.microsoft.com/office/drawing/2014/main" id="{8F075D9E-402C-0A45-5EBD-76192CA1B4EC}"/>
              </a:ext>
            </a:extLst>
          </p:cNvPr>
          <p:cNvSpPr txBox="1"/>
          <p:nvPr/>
        </p:nvSpPr>
        <p:spPr>
          <a:xfrm>
            <a:off x="2951459" y="6596770"/>
            <a:ext cx="52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3" name="object 39">
            <a:extLst>
              <a:ext uri="{FF2B5EF4-FFF2-40B4-BE49-F238E27FC236}">
                <a16:creationId xmlns:a16="http://schemas.microsoft.com/office/drawing/2014/main" id="{CE9C34D1-95EA-ED49-329C-59F687960972}"/>
              </a:ext>
            </a:extLst>
          </p:cNvPr>
          <p:cNvSpPr txBox="1"/>
          <p:nvPr/>
        </p:nvSpPr>
        <p:spPr>
          <a:xfrm>
            <a:off x="3663203" y="6596770"/>
            <a:ext cx="474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4" name="object 40">
            <a:extLst>
              <a:ext uri="{FF2B5EF4-FFF2-40B4-BE49-F238E27FC236}">
                <a16:creationId xmlns:a16="http://schemas.microsoft.com/office/drawing/2014/main" id="{7416D60E-2B35-F391-DB34-2BD3127EE437}"/>
              </a:ext>
            </a:extLst>
          </p:cNvPr>
          <p:cNvSpPr txBox="1"/>
          <p:nvPr/>
        </p:nvSpPr>
        <p:spPr>
          <a:xfrm>
            <a:off x="4426991" y="6605913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5" name="object 41">
            <a:extLst>
              <a:ext uri="{FF2B5EF4-FFF2-40B4-BE49-F238E27FC236}">
                <a16:creationId xmlns:a16="http://schemas.microsoft.com/office/drawing/2014/main" id="{AAEB2A0C-8328-EC06-CA5B-5C3CBCD52B0C}"/>
              </a:ext>
            </a:extLst>
          </p:cNvPr>
          <p:cNvGrpSpPr/>
          <p:nvPr/>
        </p:nvGrpSpPr>
        <p:grpSpPr>
          <a:xfrm>
            <a:off x="1040347" y="4495622"/>
            <a:ext cx="3590925" cy="1513840"/>
            <a:chOff x="1139012" y="3406080"/>
            <a:chExt cx="3590925" cy="1513840"/>
          </a:xfrm>
        </p:grpSpPr>
        <p:pic>
          <p:nvPicPr>
            <p:cNvPr id="146" name="object 42">
              <a:extLst>
                <a:ext uri="{FF2B5EF4-FFF2-40B4-BE49-F238E27FC236}">
                  <a16:creationId xmlns:a16="http://schemas.microsoft.com/office/drawing/2014/main" id="{47117B4A-664D-D853-20C7-C241A83D54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012" y="4723503"/>
              <a:ext cx="76200" cy="189195"/>
            </a:xfrm>
            <a:prstGeom prst="rect">
              <a:avLst/>
            </a:prstGeom>
          </p:spPr>
        </p:pic>
        <p:pic>
          <p:nvPicPr>
            <p:cNvPr id="147" name="object 43">
              <a:extLst>
                <a:ext uri="{FF2B5EF4-FFF2-40B4-BE49-F238E27FC236}">
                  <a16:creationId xmlns:a16="http://schemas.microsoft.com/office/drawing/2014/main" id="{6AC0B68E-5C4D-90A2-5FC7-27F5E8118D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012" y="4722092"/>
              <a:ext cx="76200" cy="189195"/>
            </a:xfrm>
            <a:prstGeom prst="rect">
              <a:avLst/>
            </a:prstGeom>
          </p:spPr>
        </p:pic>
        <p:pic>
          <p:nvPicPr>
            <p:cNvPr id="148" name="object 44">
              <a:extLst>
                <a:ext uri="{FF2B5EF4-FFF2-40B4-BE49-F238E27FC236}">
                  <a16:creationId xmlns:a16="http://schemas.microsoft.com/office/drawing/2014/main" id="{821E5C4C-CE41-7C41-FB23-7C7892C3640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614" y="4730286"/>
              <a:ext cx="76200" cy="189195"/>
            </a:xfrm>
            <a:prstGeom prst="rect">
              <a:avLst/>
            </a:prstGeom>
          </p:spPr>
        </p:pic>
        <p:pic>
          <p:nvPicPr>
            <p:cNvPr id="149" name="object 45">
              <a:extLst>
                <a:ext uri="{FF2B5EF4-FFF2-40B4-BE49-F238E27FC236}">
                  <a16:creationId xmlns:a16="http://schemas.microsoft.com/office/drawing/2014/main" id="{B642D300-1205-B534-993D-4D11670D2D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214" y="4728875"/>
              <a:ext cx="76200" cy="189195"/>
            </a:xfrm>
            <a:prstGeom prst="rect">
              <a:avLst/>
            </a:prstGeom>
          </p:spPr>
        </p:pic>
        <p:pic>
          <p:nvPicPr>
            <p:cNvPr id="150" name="object 46">
              <a:extLst>
                <a:ext uri="{FF2B5EF4-FFF2-40B4-BE49-F238E27FC236}">
                  <a16:creationId xmlns:a16="http://schemas.microsoft.com/office/drawing/2014/main" id="{85CFBD1F-2488-4012-6C5B-725430D7A07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814" y="4730286"/>
              <a:ext cx="76200" cy="189194"/>
            </a:xfrm>
            <a:prstGeom prst="rect">
              <a:avLst/>
            </a:prstGeom>
          </p:spPr>
        </p:pic>
        <p:pic>
          <p:nvPicPr>
            <p:cNvPr id="151" name="object 47">
              <a:extLst>
                <a:ext uri="{FF2B5EF4-FFF2-40B4-BE49-F238E27FC236}">
                  <a16:creationId xmlns:a16="http://schemas.microsoft.com/office/drawing/2014/main" id="{AA0B479E-1080-6085-4678-BB8EE99A50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7415" y="4730285"/>
              <a:ext cx="76200" cy="189194"/>
            </a:xfrm>
            <a:prstGeom prst="rect">
              <a:avLst/>
            </a:prstGeom>
          </p:spPr>
        </p:pic>
        <p:pic>
          <p:nvPicPr>
            <p:cNvPr id="152" name="object 48">
              <a:extLst>
                <a:ext uri="{FF2B5EF4-FFF2-40B4-BE49-F238E27FC236}">
                  <a16:creationId xmlns:a16="http://schemas.microsoft.com/office/drawing/2014/main" id="{678DBBB6-665C-8E2F-C7DA-5F9551DFA8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907" y="3407491"/>
              <a:ext cx="76200" cy="189194"/>
            </a:xfrm>
            <a:prstGeom prst="rect">
              <a:avLst/>
            </a:prstGeom>
          </p:spPr>
        </p:pic>
        <p:pic>
          <p:nvPicPr>
            <p:cNvPr id="153" name="object 49">
              <a:extLst>
                <a:ext uri="{FF2B5EF4-FFF2-40B4-BE49-F238E27FC236}">
                  <a16:creationId xmlns:a16="http://schemas.microsoft.com/office/drawing/2014/main" id="{CEC5F4AE-2672-684A-EDBB-F80C408FD84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6907" y="3406080"/>
              <a:ext cx="76200" cy="189194"/>
            </a:xfrm>
            <a:prstGeom prst="rect">
              <a:avLst/>
            </a:prstGeom>
          </p:spPr>
        </p:pic>
        <p:pic>
          <p:nvPicPr>
            <p:cNvPr id="154" name="object 50">
              <a:extLst>
                <a:ext uri="{FF2B5EF4-FFF2-40B4-BE49-F238E27FC236}">
                  <a16:creationId xmlns:a16="http://schemas.microsoft.com/office/drawing/2014/main" id="{F8B84A15-D72C-0B31-1F95-D9F0A2F3C2C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510" y="3414274"/>
              <a:ext cx="76200" cy="189194"/>
            </a:xfrm>
            <a:prstGeom prst="rect">
              <a:avLst/>
            </a:prstGeom>
          </p:spPr>
        </p:pic>
        <p:pic>
          <p:nvPicPr>
            <p:cNvPr id="155" name="object 51">
              <a:extLst>
                <a:ext uri="{FF2B5EF4-FFF2-40B4-BE49-F238E27FC236}">
                  <a16:creationId xmlns:a16="http://schemas.microsoft.com/office/drawing/2014/main" id="{9E1BD8E0-3ABF-4508-7D4F-9D6E264787A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0110" y="3412863"/>
              <a:ext cx="76200" cy="189194"/>
            </a:xfrm>
            <a:prstGeom prst="rect">
              <a:avLst/>
            </a:prstGeom>
          </p:spPr>
        </p:pic>
        <p:pic>
          <p:nvPicPr>
            <p:cNvPr id="156" name="object 52">
              <a:extLst>
                <a:ext uri="{FF2B5EF4-FFF2-40B4-BE49-F238E27FC236}">
                  <a16:creationId xmlns:a16="http://schemas.microsoft.com/office/drawing/2014/main" id="{7DE6BFA3-D125-6B9A-B61A-B916798930C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6710" y="3414273"/>
              <a:ext cx="76200" cy="189194"/>
            </a:xfrm>
            <a:prstGeom prst="rect">
              <a:avLst/>
            </a:prstGeom>
          </p:spPr>
        </p:pic>
        <p:pic>
          <p:nvPicPr>
            <p:cNvPr id="157" name="object 53">
              <a:extLst>
                <a:ext uri="{FF2B5EF4-FFF2-40B4-BE49-F238E27FC236}">
                  <a16:creationId xmlns:a16="http://schemas.microsoft.com/office/drawing/2014/main" id="{E3778B81-0565-E6F0-1D29-EE669866C24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3310" y="3414271"/>
              <a:ext cx="76200" cy="189195"/>
            </a:xfrm>
            <a:prstGeom prst="rect">
              <a:avLst/>
            </a:prstGeom>
          </p:spPr>
        </p:pic>
      </p:grpSp>
      <p:sp>
        <p:nvSpPr>
          <p:cNvPr id="158" name="object 54">
            <a:extLst>
              <a:ext uri="{FF2B5EF4-FFF2-40B4-BE49-F238E27FC236}">
                <a16:creationId xmlns:a16="http://schemas.microsoft.com/office/drawing/2014/main" id="{1E953C79-BD3C-12A4-42C4-EC5F0D51223E}"/>
              </a:ext>
            </a:extLst>
          </p:cNvPr>
          <p:cNvSpPr txBox="1"/>
          <p:nvPr/>
        </p:nvSpPr>
        <p:spPr>
          <a:xfrm>
            <a:off x="903307" y="4149226"/>
            <a:ext cx="102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6610" algn="l"/>
              </a:tabLst>
            </a:pPr>
            <a:r>
              <a:rPr sz="2700" spc="-15" baseline="1543" dirty="0">
                <a:latin typeface="Calibri"/>
                <a:cs typeface="Calibri"/>
              </a:rPr>
              <a:t>g</a:t>
            </a:r>
            <a:r>
              <a:rPr sz="2700" baseline="1543" dirty="0">
                <a:latin typeface="Calibri"/>
                <a:cs typeface="Calibri"/>
              </a:rPr>
              <a:t>oes	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9" name="object 55">
            <a:extLst>
              <a:ext uri="{FF2B5EF4-FFF2-40B4-BE49-F238E27FC236}">
                <a16:creationId xmlns:a16="http://schemas.microsoft.com/office/drawing/2014/main" id="{E8790CF7-99EF-09E3-ED4F-B933B27CED7D}"/>
              </a:ext>
            </a:extLst>
          </p:cNvPr>
          <p:cNvSpPr txBox="1"/>
          <p:nvPr/>
        </p:nvSpPr>
        <p:spPr>
          <a:xfrm>
            <a:off x="2242126" y="4176657"/>
            <a:ext cx="2536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900" algn="l"/>
                <a:tab pos="1487805" algn="l"/>
                <a:tab pos="2123440" algn="l"/>
              </a:tabLst>
            </a:pPr>
            <a:r>
              <a:rPr sz="2700" spc="-7" baseline="1543" dirty="0">
                <a:latin typeface="Calibri"/>
                <a:cs typeface="Calibri"/>
              </a:rPr>
              <a:t>m</a:t>
            </a:r>
            <a:r>
              <a:rPr sz="2700" baseline="1543" dirty="0">
                <a:latin typeface="Calibri"/>
                <a:cs typeface="Calibri"/>
              </a:rPr>
              <a:t>a</a:t>
            </a:r>
            <a:r>
              <a:rPr sz="2700" spc="-97" baseline="1543" dirty="0">
                <a:latin typeface="Calibri"/>
                <a:cs typeface="Calibri"/>
              </a:rPr>
              <a:t>k</a:t>
            </a:r>
            <a:r>
              <a:rPr sz="2700" baseline="1543" dirty="0">
                <a:latin typeface="Calibri"/>
                <a:cs typeface="Calibri"/>
              </a:rPr>
              <a:t>e	</a:t>
            </a:r>
            <a:r>
              <a:rPr sz="2700" spc="-37" baseline="1543" dirty="0">
                <a:latin typeface="Calibri"/>
                <a:cs typeface="Calibri"/>
              </a:rPr>
              <a:t>t</a:t>
            </a:r>
            <a:r>
              <a:rPr sz="2700" baseline="1543" dirty="0">
                <a:latin typeface="Calibri"/>
                <a:cs typeface="Calibri"/>
              </a:rPr>
              <a:t>a</a:t>
            </a:r>
            <a:r>
              <a:rPr sz="2700" spc="-37" baseline="1543" dirty="0">
                <a:latin typeface="Calibri"/>
                <a:cs typeface="Calibri"/>
              </a:rPr>
              <a:t>s</a:t>
            </a:r>
            <a:r>
              <a:rPr sz="2700" spc="-7" baseline="1543" dirty="0">
                <a:latin typeface="Calibri"/>
                <a:cs typeface="Calibri"/>
              </a:rPr>
              <a:t>t</a:t>
            </a:r>
            <a:r>
              <a:rPr sz="2700" baseline="1543" dirty="0">
                <a:latin typeface="Calibri"/>
                <a:cs typeface="Calibri"/>
              </a:rPr>
              <a:t>y	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ea	</a:t>
            </a:r>
            <a:r>
              <a:rPr sz="1800" spc="-5" dirty="0">
                <a:latin typeface="Calibri"/>
                <a:cs typeface="Calibri"/>
              </a:rPr>
              <a:t>EN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0" name="object 56">
            <a:extLst>
              <a:ext uri="{FF2B5EF4-FFF2-40B4-BE49-F238E27FC236}">
                <a16:creationId xmlns:a16="http://schemas.microsoft.com/office/drawing/2014/main" id="{EB53ED77-FCF2-CBAD-36D2-5136D80FAEC1}"/>
              </a:ext>
            </a:extLst>
          </p:cNvPr>
          <p:cNvSpPr txBox="1"/>
          <p:nvPr/>
        </p:nvSpPr>
        <p:spPr>
          <a:xfrm>
            <a:off x="552476" y="3021196"/>
            <a:ext cx="4782591" cy="81560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200" b="1" spc="-5" dirty="0">
                <a:latin typeface="Calibri"/>
                <a:cs typeface="Calibri"/>
              </a:rPr>
              <a:t>Step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1: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Pretrain </a:t>
            </a:r>
            <a:r>
              <a:rPr sz="2200" b="1" dirty="0">
                <a:latin typeface="Calibri"/>
                <a:cs typeface="Calibri"/>
              </a:rPr>
              <a:t>(on</a:t>
            </a:r>
            <a:r>
              <a:rPr sz="2200" b="1" spc="-10" dirty="0">
                <a:latin typeface="Calibri"/>
                <a:cs typeface="Calibri"/>
              </a:rPr>
              <a:t> language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modeling)</a:t>
            </a:r>
            <a:endParaRPr sz="2200" dirty="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480"/>
              </a:spcBef>
            </a:pPr>
            <a:r>
              <a:rPr lang="en-US" sz="2200" dirty="0">
                <a:latin typeface="Calibri"/>
                <a:cs typeface="Calibri"/>
              </a:rPr>
              <a:t>Huge </a:t>
            </a:r>
            <a:r>
              <a:rPr sz="2200" dirty="0">
                <a:latin typeface="Calibri"/>
                <a:cs typeface="Calibri"/>
              </a:rPr>
              <a:t>text</a:t>
            </a:r>
            <a:r>
              <a:rPr lang="en-US" sz="2200" dirty="0">
                <a:latin typeface="Calibri"/>
                <a:cs typeface="Calibri"/>
              </a:rPr>
              <a:t> data -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learn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general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lang="en-US" sz="2200" spc="-5" dirty="0">
                <a:latin typeface="Calibri"/>
                <a:cs typeface="Calibri"/>
              </a:rPr>
              <a:t>knowledge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61" name="object 57">
            <a:extLst>
              <a:ext uri="{FF2B5EF4-FFF2-40B4-BE49-F238E27FC236}">
                <a16:creationId xmlns:a16="http://schemas.microsoft.com/office/drawing/2014/main" id="{E00A89BF-1666-D22F-6F2F-A548A12DA9B1}"/>
              </a:ext>
            </a:extLst>
          </p:cNvPr>
          <p:cNvGrpSpPr/>
          <p:nvPr/>
        </p:nvGrpSpPr>
        <p:grpSpPr>
          <a:xfrm>
            <a:off x="7238050" y="4658515"/>
            <a:ext cx="3958590" cy="1995805"/>
            <a:chOff x="7317505" y="3406080"/>
            <a:chExt cx="3958590" cy="1995805"/>
          </a:xfrm>
        </p:grpSpPr>
        <p:sp>
          <p:nvSpPr>
            <p:cNvPr id="162" name="object 58">
              <a:extLst>
                <a:ext uri="{FF2B5EF4-FFF2-40B4-BE49-F238E27FC236}">
                  <a16:creationId xmlns:a16="http://schemas.microsoft.com/office/drawing/2014/main" id="{E8653A8A-CC6C-E6BC-2096-0BA67518E644}"/>
                </a:ext>
              </a:extLst>
            </p:cNvPr>
            <p:cNvSpPr/>
            <p:nvPr/>
          </p:nvSpPr>
          <p:spPr>
            <a:xfrm>
              <a:off x="7469899" y="3554209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29" h="483870">
                  <a:moveTo>
                    <a:pt x="150799" y="1422"/>
                  </a:moveTo>
                  <a:lnTo>
                    <a:pt x="0" y="1422"/>
                  </a:lnTo>
                  <a:lnTo>
                    <a:pt x="0" y="483628"/>
                  </a:lnTo>
                  <a:lnTo>
                    <a:pt x="150799" y="483628"/>
                  </a:lnTo>
                  <a:lnTo>
                    <a:pt x="150799" y="1422"/>
                  </a:lnTo>
                  <a:close/>
                </a:path>
                <a:path w="913129" h="483870">
                  <a:moveTo>
                    <a:pt x="912799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99" y="482206"/>
                  </a:lnTo>
                  <a:lnTo>
                    <a:pt x="912799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59">
              <a:extLst>
                <a:ext uri="{FF2B5EF4-FFF2-40B4-BE49-F238E27FC236}">
                  <a16:creationId xmlns:a16="http://schemas.microsoft.com/office/drawing/2014/main" id="{EF8FE53F-CD20-73C6-3E83-DA1F461B5968}"/>
                </a:ext>
              </a:extLst>
            </p:cNvPr>
            <p:cNvSpPr/>
            <p:nvPr/>
          </p:nvSpPr>
          <p:spPr>
            <a:xfrm>
              <a:off x="7620698" y="3757389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112" y="1059"/>
                  </a:moveTo>
                  <a:lnTo>
                    <a:pt x="0" y="39335"/>
                  </a:lnTo>
                  <a:lnTo>
                    <a:pt x="76287" y="77259"/>
                  </a:lnTo>
                  <a:lnTo>
                    <a:pt x="76211" y="43950"/>
                  </a:lnTo>
                  <a:lnTo>
                    <a:pt x="63511" y="43950"/>
                  </a:lnTo>
                  <a:lnTo>
                    <a:pt x="63488" y="34425"/>
                  </a:lnTo>
                  <a:lnTo>
                    <a:pt x="76189" y="34396"/>
                  </a:lnTo>
                  <a:lnTo>
                    <a:pt x="76112" y="1059"/>
                  </a:lnTo>
                  <a:close/>
                </a:path>
                <a:path w="611504" h="77470">
                  <a:moveTo>
                    <a:pt x="601922" y="33308"/>
                  </a:moveTo>
                  <a:lnTo>
                    <a:pt x="547695" y="33308"/>
                  </a:lnTo>
                  <a:lnTo>
                    <a:pt x="547716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6" y="37923"/>
                  </a:lnTo>
                  <a:lnTo>
                    <a:pt x="601922" y="33308"/>
                  </a:lnTo>
                  <a:close/>
                </a:path>
                <a:path w="611504" h="77470">
                  <a:moveTo>
                    <a:pt x="76189" y="34396"/>
                  </a:moveTo>
                  <a:lnTo>
                    <a:pt x="63488" y="34425"/>
                  </a:lnTo>
                  <a:lnTo>
                    <a:pt x="63511" y="43950"/>
                  </a:lnTo>
                  <a:lnTo>
                    <a:pt x="76210" y="43921"/>
                  </a:lnTo>
                  <a:lnTo>
                    <a:pt x="76189" y="34396"/>
                  </a:lnTo>
                  <a:close/>
                </a:path>
                <a:path w="611504" h="77470">
                  <a:moveTo>
                    <a:pt x="76210" y="43921"/>
                  </a:moveTo>
                  <a:lnTo>
                    <a:pt x="63511" y="43950"/>
                  </a:lnTo>
                  <a:lnTo>
                    <a:pt x="76211" y="43950"/>
                  </a:lnTo>
                  <a:close/>
                </a:path>
                <a:path w="611504" h="77470">
                  <a:moveTo>
                    <a:pt x="534995" y="33337"/>
                  </a:moveTo>
                  <a:lnTo>
                    <a:pt x="76189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4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6" y="42833"/>
                  </a:lnTo>
                  <a:lnTo>
                    <a:pt x="547695" y="33308"/>
                  </a:lnTo>
                  <a:close/>
                </a:path>
                <a:path w="611504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2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60">
              <a:extLst>
                <a:ext uri="{FF2B5EF4-FFF2-40B4-BE49-F238E27FC236}">
                  <a16:creationId xmlns:a16="http://schemas.microsoft.com/office/drawing/2014/main" id="{4E1E9F35-7E62-E216-E181-1802065CD0F1}"/>
                </a:ext>
              </a:extLst>
            </p:cNvPr>
            <p:cNvSpPr/>
            <p:nvPr/>
          </p:nvSpPr>
          <p:spPr>
            <a:xfrm>
              <a:off x="8918506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61">
              <a:extLst>
                <a:ext uri="{FF2B5EF4-FFF2-40B4-BE49-F238E27FC236}">
                  <a16:creationId xmlns:a16="http://schemas.microsoft.com/office/drawing/2014/main" id="{D011BFCB-8985-8E09-E32E-54190F08297C}"/>
                </a:ext>
              </a:extLst>
            </p:cNvPr>
            <p:cNvSpPr/>
            <p:nvPr/>
          </p:nvSpPr>
          <p:spPr>
            <a:xfrm>
              <a:off x="8382698" y="3758382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199" y="5863"/>
                  </a:moveTo>
                  <a:lnTo>
                    <a:pt x="459689" y="39197"/>
                  </a:lnTo>
                  <a:lnTo>
                    <a:pt x="472387" y="39391"/>
                  </a:lnTo>
                  <a:lnTo>
                    <a:pt x="472243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3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9" y="5863"/>
                  </a:lnTo>
                  <a:close/>
                </a:path>
                <a:path w="535940" h="82550">
                  <a:moveTo>
                    <a:pt x="76774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8" y="42857"/>
                  </a:lnTo>
                  <a:lnTo>
                    <a:pt x="63419" y="42663"/>
                  </a:lnTo>
                  <a:lnTo>
                    <a:pt x="63566" y="33139"/>
                  </a:lnTo>
                  <a:lnTo>
                    <a:pt x="76266" y="33139"/>
                  </a:lnTo>
                  <a:lnTo>
                    <a:pt x="76774" y="0"/>
                  </a:lnTo>
                  <a:close/>
                </a:path>
                <a:path w="535940" h="82550">
                  <a:moveTo>
                    <a:pt x="459689" y="39197"/>
                  </a:moveTo>
                  <a:lnTo>
                    <a:pt x="459543" y="48721"/>
                  </a:lnTo>
                  <a:lnTo>
                    <a:pt x="472243" y="48915"/>
                  </a:lnTo>
                  <a:lnTo>
                    <a:pt x="472387" y="39391"/>
                  </a:lnTo>
                  <a:lnTo>
                    <a:pt x="459689" y="39197"/>
                  </a:lnTo>
                  <a:close/>
                </a:path>
                <a:path w="535940" h="82550">
                  <a:moveTo>
                    <a:pt x="76263" y="33333"/>
                  </a:moveTo>
                  <a:lnTo>
                    <a:pt x="76118" y="42857"/>
                  </a:lnTo>
                  <a:lnTo>
                    <a:pt x="459543" y="48721"/>
                  </a:lnTo>
                  <a:lnTo>
                    <a:pt x="459689" y="39197"/>
                  </a:lnTo>
                  <a:lnTo>
                    <a:pt x="76263" y="33333"/>
                  </a:lnTo>
                  <a:close/>
                </a:path>
                <a:path w="535940" h="82550">
                  <a:moveTo>
                    <a:pt x="63566" y="33139"/>
                  </a:moveTo>
                  <a:lnTo>
                    <a:pt x="63419" y="42663"/>
                  </a:lnTo>
                  <a:lnTo>
                    <a:pt x="76118" y="42857"/>
                  </a:lnTo>
                  <a:lnTo>
                    <a:pt x="76263" y="33333"/>
                  </a:lnTo>
                  <a:lnTo>
                    <a:pt x="63566" y="33139"/>
                  </a:lnTo>
                  <a:close/>
                </a:path>
                <a:path w="535940" h="82550">
                  <a:moveTo>
                    <a:pt x="76266" y="33139"/>
                  </a:moveTo>
                  <a:lnTo>
                    <a:pt x="63566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62">
              <a:extLst>
                <a:ext uri="{FF2B5EF4-FFF2-40B4-BE49-F238E27FC236}">
                  <a16:creationId xmlns:a16="http://schemas.microsoft.com/office/drawing/2014/main" id="{FF77D7B8-389A-9C58-B4CF-25C996777EE8}"/>
                </a:ext>
              </a:extLst>
            </p:cNvPr>
            <p:cNvSpPr/>
            <p:nvPr/>
          </p:nvSpPr>
          <p:spPr>
            <a:xfrm>
              <a:off x="96051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63">
              <a:extLst>
                <a:ext uri="{FF2B5EF4-FFF2-40B4-BE49-F238E27FC236}">
                  <a16:creationId xmlns:a16="http://schemas.microsoft.com/office/drawing/2014/main" id="{0689429D-1A6B-21E4-5D3A-579F915B3C70}"/>
                </a:ext>
              </a:extLst>
            </p:cNvPr>
            <p:cNvSpPr/>
            <p:nvPr/>
          </p:nvSpPr>
          <p:spPr>
            <a:xfrm>
              <a:off x="9069301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40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64">
              <a:extLst>
                <a:ext uri="{FF2B5EF4-FFF2-40B4-BE49-F238E27FC236}">
                  <a16:creationId xmlns:a16="http://schemas.microsoft.com/office/drawing/2014/main" id="{49D3ADEA-366F-E24C-84E6-AC8665079EEC}"/>
                </a:ext>
              </a:extLst>
            </p:cNvPr>
            <p:cNvSpPr/>
            <p:nvPr/>
          </p:nvSpPr>
          <p:spPr>
            <a:xfrm>
              <a:off x="102917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65">
              <a:extLst>
                <a:ext uri="{FF2B5EF4-FFF2-40B4-BE49-F238E27FC236}">
                  <a16:creationId xmlns:a16="http://schemas.microsoft.com/office/drawing/2014/main" id="{80620AD0-8F4C-785B-33C8-1111FF1DD311}"/>
                </a:ext>
              </a:extLst>
            </p:cNvPr>
            <p:cNvSpPr/>
            <p:nvPr/>
          </p:nvSpPr>
          <p:spPr>
            <a:xfrm>
              <a:off x="975590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66">
              <a:extLst>
                <a:ext uri="{FF2B5EF4-FFF2-40B4-BE49-F238E27FC236}">
                  <a16:creationId xmlns:a16="http://schemas.microsoft.com/office/drawing/2014/main" id="{53E1788D-224E-7940-FA0C-87B157926B1F}"/>
                </a:ext>
              </a:extLst>
            </p:cNvPr>
            <p:cNvSpPr/>
            <p:nvPr/>
          </p:nvSpPr>
          <p:spPr>
            <a:xfrm>
              <a:off x="10978308" y="3562403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7">
              <a:extLst>
                <a:ext uri="{FF2B5EF4-FFF2-40B4-BE49-F238E27FC236}">
                  <a16:creationId xmlns:a16="http://schemas.microsoft.com/office/drawing/2014/main" id="{CC8B9E32-8851-AF95-ED10-8E75873E8D66}"/>
                </a:ext>
              </a:extLst>
            </p:cNvPr>
            <p:cNvSpPr/>
            <p:nvPr/>
          </p:nvSpPr>
          <p:spPr>
            <a:xfrm>
              <a:off x="10442502" y="3765406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68">
              <a:extLst>
                <a:ext uri="{FF2B5EF4-FFF2-40B4-BE49-F238E27FC236}">
                  <a16:creationId xmlns:a16="http://schemas.microsoft.com/office/drawing/2014/main" id="{EE739AC0-B8E9-D33E-0348-4178B5EBACFE}"/>
                </a:ext>
              </a:extLst>
            </p:cNvPr>
            <p:cNvSpPr/>
            <p:nvPr/>
          </p:nvSpPr>
          <p:spPr>
            <a:xfrm>
              <a:off x="7469899" y="4225620"/>
              <a:ext cx="913130" cy="483870"/>
            </a:xfrm>
            <a:custGeom>
              <a:avLst/>
              <a:gdLst/>
              <a:ahLst/>
              <a:cxnLst/>
              <a:rect l="l" t="t" r="r" b="b"/>
              <a:pathLst>
                <a:path w="913129" h="483870">
                  <a:moveTo>
                    <a:pt x="150799" y="1409"/>
                  </a:moveTo>
                  <a:lnTo>
                    <a:pt x="0" y="1409"/>
                  </a:lnTo>
                  <a:lnTo>
                    <a:pt x="0" y="483616"/>
                  </a:lnTo>
                  <a:lnTo>
                    <a:pt x="150799" y="483616"/>
                  </a:lnTo>
                  <a:lnTo>
                    <a:pt x="150799" y="1409"/>
                  </a:lnTo>
                  <a:close/>
                </a:path>
                <a:path w="913129" h="483870">
                  <a:moveTo>
                    <a:pt x="912799" y="0"/>
                  </a:moveTo>
                  <a:lnTo>
                    <a:pt x="762000" y="0"/>
                  </a:lnTo>
                  <a:lnTo>
                    <a:pt x="762000" y="482206"/>
                  </a:lnTo>
                  <a:lnTo>
                    <a:pt x="912799" y="482206"/>
                  </a:lnTo>
                  <a:lnTo>
                    <a:pt x="912799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69">
              <a:extLst>
                <a:ext uri="{FF2B5EF4-FFF2-40B4-BE49-F238E27FC236}">
                  <a16:creationId xmlns:a16="http://schemas.microsoft.com/office/drawing/2014/main" id="{E7D4A1C6-99C6-80EF-BB83-735E7DAD4367}"/>
                </a:ext>
              </a:extLst>
            </p:cNvPr>
            <p:cNvSpPr/>
            <p:nvPr/>
          </p:nvSpPr>
          <p:spPr>
            <a:xfrm>
              <a:off x="7620698" y="4428788"/>
              <a:ext cx="611505" cy="77470"/>
            </a:xfrm>
            <a:custGeom>
              <a:avLst/>
              <a:gdLst/>
              <a:ahLst/>
              <a:cxnLst/>
              <a:rect l="l" t="t" r="r" b="b"/>
              <a:pathLst>
                <a:path w="611504" h="77470">
                  <a:moveTo>
                    <a:pt x="76112" y="1059"/>
                  </a:moveTo>
                  <a:lnTo>
                    <a:pt x="0" y="39335"/>
                  </a:lnTo>
                  <a:lnTo>
                    <a:pt x="76287" y="77259"/>
                  </a:lnTo>
                  <a:lnTo>
                    <a:pt x="76211" y="43950"/>
                  </a:lnTo>
                  <a:lnTo>
                    <a:pt x="63511" y="43950"/>
                  </a:lnTo>
                  <a:lnTo>
                    <a:pt x="63488" y="34425"/>
                  </a:lnTo>
                  <a:lnTo>
                    <a:pt x="76189" y="34396"/>
                  </a:lnTo>
                  <a:lnTo>
                    <a:pt x="76112" y="1059"/>
                  </a:lnTo>
                  <a:close/>
                </a:path>
                <a:path w="611504" h="77470">
                  <a:moveTo>
                    <a:pt x="601920" y="33308"/>
                  </a:moveTo>
                  <a:lnTo>
                    <a:pt x="547695" y="33308"/>
                  </a:lnTo>
                  <a:lnTo>
                    <a:pt x="547716" y="42833"/>
                  </a:lnTo>
                  <a:lnTo>
                    <a:pt x="535017" y="42862"/>
                  </a:lnTo>
                  <a:lnTo>
                    <a:pt x="535094" y="76200"/>
                  </a:lnTo>
                  <a:lnTo>
                    <a:pt x="611206" y="37924"/>
                  </a:lnTo>
                  <a:lnTo>
                    <a:pt x="601920" y="33308"/>
                  </a:lnTo>
                  <a:close/>
                </a:path>
                <a:path w="611504" h="77470">
                  <a:moveTo>
                    <a:pt x="76189" y="34396"/>
                  </a:moveTo>
                  <a:lnTo>
                    <a:pt x="63488" y="34425"/>
                  </a:lnTo>
                  <a:lnTo>
                    <a:pt x="63511" y="43950"/>
                  </a:lnTo>
                  <a:lnTo>
                    <a:pt x="76210" y="43921"/>
                  </a:lnTo>
                  <a:lnTo>
                    <a:pt x="76189" y="34396"/>
                  </a:lnTo>
                  <a:close/>
                </a:path>
                <a:path w="611504" h="77470">
                  <a:moveTo>
                    <a:pt x="76210" y="43921"/>
                  </a:moveTo>
                  <a:lnTo>
                    <a:pt x="63511" y="43950"/>
                  </a:lnTo>
                  <a:lnTo>
                    <a:pt x="76211" y="43950"/>
                  </a:lnTo>
                  <a:close/>
                </a:path>
                <a:path w="611504" h="77470">
                  <a:moveTo>
                    <a:pt x="534995" y="33337"/>
                  </a:moveTo>
                  <a:lnTo>
                    <a:pt x="76189" y="34396"/>
                  </a:lnTo>
                  <a:lnTo>
                    <a:pt x="76210" y="43921"/>
                  </a:lnTo>
                  <a:lnTo>
                    <a:pt x="535017" y="42862"/>
                  </a:lnTo>
                  <a:lnTo>
                    <a:pt x="534995" y="33337"/>
                  </a:lnTo>
                  <a:close/>
                </a:path>
                <a:path w="611504" h="77470">
                  <a:moveTo>
                    <a:pt x="547695" y="33308"/>
                  </a:moveTo>
                  <a:lnTo>
                    <a:pt x="534995" y="33337"/>
                  </a:lnTo>
                  <a:lnTo>
                    <a:pt x="535017" y="42862"/>
                  </a:lnTo>
                  <a:lnTo>
                    <a:pt x="547716" y="42833"/>
                  </a:lnTo>
                  <a:lnTo>
                    <a:pt x="547695" y="33308"/>
                  </a:lnTo>
                  <a:close/>
                </a:path>
                <a:path w="611504" h="77470">
                  <a:moveTo>
                    <a:pt x="534918" y="0"/>
                  </a:moveTo>
                  <a:lnTo>
                    <a:pt x="534995" y="33337"/>
                  </a:lnTo>
                  <a:lnTo>
                    <a:pt x="601920" y="33308"/>
                  </a:lnTo>
                  <a:lnTo>
                    <a:pt x="534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70">
              <a:extLst>
                <a:ext uri="{FF2B5EF4-FFF2-40B4-BE49-F238E27FC236}">
                  <a16:creationId xmlns:a16="http://schemas.microsoft.com/office/drawing/2014/main" id="{4DD52F47-E1AA-FEED-46FB-CFD180B102FD}"/>
                </a:ext>
              </a:extLst>
            </p:cNvPr>
            <p:cNvSpPr/>
            <p:nvPr/>
          </p:nvSpPr>
          <p:spPr>
            <a:xfrm>
              <a:off x="8918506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71">
              <a:extLst>
                <a:ext uri="{FF2B5EF4-FFF2-40B4-BE49-F238E27FC236}">
                  <a16:creationId xmlns:a16="http://schemas.microsoft.com/office/drawing/2014/main" id="{B47C2D92-A19C-25AC-EB50-61E0D859B4F2}"/>
                </a:ext>
              </a:extLst>
            </p:cNvPr>
            <p:cNvSpPr/>
            <p:nvPr/>
          </p:nvSpPr>
          <p:spPr>
            <a:xfrm>
              <a:off x="8382698" y="4429783"/>
              <a:ext cx="535940" cy="82550"/>
            </a:xfrm>
            <a:custGeom>
              <a:avLst/>
              <a:gdLst/>
              <a:ahLst/>
              <a:cxnLst/>
              <a:rect l="l" t="t" r="r" b="b"/>
              <a:pathLst>
                <a:path w="535940" h="82550">
                  <a:moveTo>
                    <a:pt x="460199" y="5863"/>
                  </a:moveTo>
                  <a:lnTo>
                    <a:pt x="459689" y="39197"/>
                  </a:lnTo>
                  <a:lnTo>
                    <a:pt x="472387" y="39391"/>
                  </a:lnTo>
                  <a:lnTo>
                    <a:pt x="472243" y="48915"/>
                  </a:lnTo>
                  <a:lnTo>
                    <a:pt x="459540" y="48915"/>
                  </a:lnTo>
                  <a:lnTo>
                    <a:pt x="459033" y="82054"/>
                  </a:lnTo>
                  <a:lnTo>
                    <a:pt x="527926" y="48915"/>
                  </a:lnTo>
                  <a:lnTo>
                    <a:pt x="472243" y="48915"/>
                  </a:lnTo>
                  <a:lnTo>
                    <a:pt x="459543" y="48721"/>
                  </a:lnTo>
                  <a:lnTo>
                    <a:pt x="528330" y="48721"/>
                  </a:lnTo>
                  <a:lnTo>
                    <a:pt x="535807" y="45124"/>
                  </a:lnTo>
                  <a:lnTo>
                    <a:pt x="460199" y="5863"/>
                  </a:lnTo>
                  <a:close/>
                </a:path>
                <a:path w="535940" h="82550">
                  <a:moveTo>
                    <a:pt x="76774" y="0"/>
                  </a:moveTo>
                  <a:lnTo>
                    <a:pt x="0" y="36930"/>
                  </a:lnTo>
                  <a:lnTo>
                    <a:pt x="75608" y="76191"/>
                  </a:lnTo>
                  <a:lnTo>
                    <a:pt x="76118" y="42857"/>
                  </a:lnTo>
                  <a:lnTo>
                    <a:pt x="63419" y="42663"/>
                  </a:lnTo>
                  <a:lnTo>
                    <a:pt x="63566" y="33139"/>
                  </a:lnTo>
                  <a:lnTo>
                    <a:pt x="76266" y="33139"/>
                  </a:lnTo>
                  <a:lnTo>
                    <a:pt x="76774" y="0"/>
                  </a:lnTo>
                  <a:close/>
                </a:path>
                <a:path w="535940" h="82550">
                  <a:moveTo>
                    <a:pt x="459689" y="39197"/>
                  </a:moveTo>
                  <a:lnTo>
                    <a:pt x="459543" y="48721"/>
                  </a:lnTo>
                  <a:lnTo>
                    <a:pt x="472243" y="48915"/>
                  </a:lnTo>
                  <a:lnTo>
                    <a:pt x="472387" y="39391"/>
                  </a:lnTo>
                  <a:lnTo>
                    <a:pt x="459689" y="39197"/>
                  </a:lnTo>
                  <a:close/>
                </a:path>
                <a:path w="535940" h="82550">
                  <a:moveTo>
                    <a:pt x="76263" y="33333"/>
                  </a:moveTo>
                  <a:lnTo>
                    <a:pt x="76118" y="42857"/>
                  </a:lnTo>
                  <a:lnTo>
                    <a:pt x="459543" y="48721"/>
                  </a:lnTo>
                  <a:lnTo>
                    <a:pt x="459689" y="39197"/>
                  </a:lnTo>
                  <a:lnTo>
                    <a:pt x="76263" y="33333"/>
                  </a:lnTo>
                  <a:close/>
                </a:path>
                <a:path w="535940" h="82550">
                  <a:moveTo>
                    <a:pt x="63566" y="33139"/>
                  </a:moveTo>
                  <a:lnTo>
                    <a:pt x="63419" y="42663"/>
                  </a:lnTo>
                  <a:lnTo>
                    <a:pt x="76118" y="42857"/>
                  </a:lnTo>
                  <a:lnTo>
                    <a:pt x="76263" y="33333"/>
                  </a:lnTo>
                  <a:lnTo>
                    <a:pt x="63566" y="33139"/>
                  </a:lnTo>
                  <a:close/>
                </a:path>
                <a:path w="535940" h="82550">
                  <a:moveTo>
                    <a:pt x="76266" y="33139"/>
                  </a:moveTo>
                  <a:lnTo>
                    <a:pt x="63566" y="33139"/>
                  </a:lnTo>
                  <a:lnTo>
                    <a:pt x="76263" y="33333"/>
                  </a:lnTo>
                  <a:lnTo>
                    <a:pt x="76266" y="3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72">
              <a:extLst>
                <a:ext uri="{FF2B5EF4-FFF2-40B4-BE49-F238E27FC236}">
                  <a16:creationId xmlns:a16="http://schemas.microsoft.com/office/drawing/2014/main" id="{03ADA358-6772-829D-13DE-D9ACCE9BED3C}"/>
                </a:ext>
              </a:extLst>
            </p:cNvPr>
            <p:cNvSpPr/>
            <p:nvPr/>
          </p:nvSpPr>
          <p:spPr>
            <a:xfrm>
              <a:off x="96051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73">
              <a:extLst>
                <a:ext uri="{FF2B5EF4-FFF2-40B4-BE49-F238E27FC236}">
                  <a16:creationId xmlns:a16="http://schemas.microsoft.com/office/drawing/2014/main" id="{243C59AC-899F-D567-3CF2-ACEC7EC5F5CC}"/>
                </a:ext>
              </a:extLst>
            </p:cNvPr>
            <p:cNvSpPr/>
            <p:nvPr/>
          </p:nvSpPr>
          <p:spPr>
            <a:xfrm>
              <a:off x="9069301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6" y="42863"/>
                  </a:moveTo>
                  <a:lnTo>
                    <a:pt x="459606" y="76201"/>
                  </a:lnTo>
                  <a:lnTo>
                    <a:pt x="526281" y="42863"/>
                  </a:lnTo>
                  <a:lnTo>
                    <a:pt x="459606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6" y="33338"/>
                  </a:moveTo>
                  <a:lnTo>
                    <a:pt x="459606" y="42863"/>
                  </a:lnTo>
                  <a:lnTo>
                    <a:pt x="472306" y="42863"/>
                  </a:lnTo>
                  <a:lnTo>
                    <a:pt x="472306" y="33338"/>
                  </a:lnTo>
                  <a:lnTo>
                    <a:pt x="459606" y="33338"/>
                  </a:lnTo>
                  <a:close/>
                </a:path>
                <a:path w="535940" h="76200">
                  <a:moveTo>
                    <a:pt x="459606" y="1"/>
                  </a:moveTo>
                  <a:lnTo>
                    <a:pt x="459606" y="33338"/>
                  </a:lnTo>
                  <a:lnTo>
                    <a:pt x="472306" y="33338"/>
                  </a:lnTo>
                  <a:lnTo>
                    <a:pt x="472306" y="42863"/>
                  </a:lnTo>
                  <a:lnTo>
                    <a:pt x="526284" y="42862"/>
                  </a:lnTo>
                  <a:lnTo>
                    <a:pt x="535806" y="38101"/>
                  </a:lnTo>
                  <a:lnTo>
                    <a:pt x="459606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6" y="42863"/>
                  </a:lnTo>
                  <a:lnTo>
                    <a:pt x="459606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74">
              <a:extLst>
                <a:ext uri="{FF2B5EF4-FFF2-40B4-BE49-F238E27FC236}">
                  <a16:creationId xmlns:a16="http://schemas.microsoft.com/office/drawing/2014/main" id="{4C0C9753-5C19-4659-91E5-01CCA231CBE3}"/>
                </a:ext>
              </a:extLst>
            </p:cNvPr>
            <p:cNvSpPr/>
            <p:nvPr/>
          </p:nvSpPr>
          <p:spPr>
            <a:xfrm>
              <a:off x="102917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75">
              <a:extLst>
                <a:ext uri="{FF2B5EF4-FFF2-40B4-BE49-F238E27FC236}">
                  <a16:creationId xmlns:a16="http://schemas.microsoft.com/office/drawing/2014/main" id="{8450FA06-51C4-0877-6367-1404F2F43276}"/>
                </a:ext>
              </a:extLst>
            </p:cNvPr>
            <p:cNvSpPr/>
            <p:nvPr/>
          </p:nvSpPr>
          <p:spPr>
            <a:xfrm>
              <a:off x="975590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76">
              <a:extLst>
                <a:ext uri="{FF2B5EF4-FFF2-40B4-BE49-F238E27FC236}">
                  <a16:creationId xmlns:a16="http://schemas.microsoft.com/office/drawing/2014/main" id="{E83C5778-C801-EFC0-43CD-7BAC354119B7}"/>
                </a:ext>
              </a:extLst>
            </p:cNvPr>
            <p:cNvSpPr/>
            <p:nvPr/>
          </p:nvSpPr>
          <p:spPr>
            <a:xfrm>
              <a:off x="10978308" y="4233804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77">
              <a:extLst>
                <a:ext uri="{FF2B5EF4-FFF2-40B4-BE49-F238E27FC236}">
                  <a16:creationId xmlns:a16="http://schemas.microsoft.com/office/drawing/2014/main" id="{8D748759-E54D-F58E-DBD8-EA0F613809F9}"/>
                </a:ext>
              </a:extLst>
            </p:cNvPr>
            <p:cNvSpPr/>
            <p:nvPr/>
          </p:nvSpPr>
          <p:spPr>
            <a:xfrm>
              <a:off x="10442502" y="4436807"/>
              <a:ext cx="535940" cy="76200"/>
            </a:xfrm>
            <a:custGeom>
              <a:avLst/>
              <a:gdLst/>
              <a:ahLst/>
              <a:cxnLst/>
              <a:rect l="l" t="t" r="r" b="b"/>
              <a:pathLst>
                <a:path w="535940" h="76200">
                  <a:moveTo>
                    <a:pt x="459605" y="42863"/>
                  </a:moveTo>
                  <a:lnTo>
                    <a:pt x="459605" y="76201"/>
                  </a:lnTo>
                  <a:lnTo>
                    <a:pt x="526280" y="42863"/>
                  </a:lnTo>
                  <a:lnTo>
                    <a:pt x="459605" y="42863"/>
                  </a:lnTo>
                  <a:close/>
                </a:path>
                <a:path w="5359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535940" h="76200">
                  <a:moveTo>
                    <a:pt x="459605" y="33338"/>
                  </a:moveTo>
                  <a:lnTo>
                    <a:pt x="459605" y="42863"/>
                  </a:lnTo>
                  <a:lnTo>
                    <a:pt x="472305" y="42863"/>
                  </a:lnTo>
                  <a:lnTo>
                    <a:pt x="472305" y="33338"/>
                  </a:lnTo>
                  <a:lnTo>
                    <a:pt x="459605" y="33338"/>
                  </a:lnTo>
                  <a:close/>
                </a:path>
                <a:path w="535940" h="76200">
                  <a:moveTo>
                    <a:pt x="459605" y="1"/>
                  </a:moveTo>
                  <a:lnTo>
                    <a:pt x="459605" y="33338"/>
                  </a:lnTo>
                  <a:lnTo>
                    <a:pt x="472305" y="33338"/>
                  </a:lnTo>
                  <a:lnTo>
                    <a:pt x="472305" y="42863"/>
                  </a:lnTo>
                  <a:lnTo>
                    <a:pt x="526282" y="42862"/>
                  </a:lnTo>
                  <a:lnTo>
                    <a:pt x="535805" y="38101"/>
                  </a:lnTo>
                  <a:lnTo>
                    <a:pt x="459605" y="1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76200" y="42862"/>
                  </a:lnTo>
                  <a:lnTo>
                    <a:pt x="459605" y="42863"/>
                  </a:lnTo>
                  <a:lnTo>
                    <a:pt x="459605" y="33338"/>
                  </a:lnTo>
                  <a:lnTo>
                    <a:pt x="76200" y="33337"/>
                  </a:lnTo>
                  <a:close/>
                </a:path>
                <a:path w="535940" h="76200">
                  <a:moveTo>
                    <a:pt x="63500" y="33337"/>
                  </a:move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lnTo>
                    <a:pt x="63500" y="33337"/>
                  </a:lnTo>
                  <a:close/>
                </a:path>
                <a:path w="535940" h="76200">
                  <a:moveTo>
                    <a:pt x="76200" y="33337"/>
                  </a:moveTo>
                  <a:lnTo>
                    <a:pt x="63500" y="33337"/>
                  </a:lnTo>
                  <a:lnTo>
                    <a:pt x="76200" y="33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78">
              <a:extLst>
                <a:ext uri="{FF2B5EF4-FFF2-40B4-BE49-F238E27FC236}">
                  <a16:creationId xmlns:a16="http://schemas.microsoft.com/office/drawing/2014/main" id="{EF1BF186-BFD7-A725-2DF6-5FD932AE7B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202" y="4037825"/>
              <a:ext cx="76200" cy="189195"/>
            </a:xfrm>
            <a:prstGeom prst="rect">
              <a:avLst/>
            </a:prstGeom>
          </p:spPr>
        </p:pic>
        <p:pic>
          <p:nvPicPr>
            <p:cNvPr id="183" name="object 79">
              <a:extLst>
                <a:ext uri="{FF2B5EF4-FFF2-40B4-BE49-F238E27FC236}">
                  <a16:creationId xmlns:a16="http://schemas.microsoft.com/office/drawing/2014/main" id="{87845ACB-CB3C-F9F7-321B-8C32E38BFB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202" y="4036414"/>
              <a:ext cx="76200" cy="189195"/>
            </a:xfrm>
            <a:prstGeom prst="rect">
              <a:avLst/>
            </a:prstGeom>
          </p:spPr>
        </p:pic>
        <p:pic>
          <p:nvPicPr>
            <p:cNvPr id="184" name="object 80">
              <a:extLst>
                <a:ext uri="{FF2B5EF4-FFF2-40B4-BE49-F238E27FC236}">
                  <a16:creationId xmlns:a16="http://schemas.microsoft.com/office/drawing/2014/main" id="{BA142959-5D3E-2704-08DD-8D975019B8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804" y="4044608"/>
              <a:ext cx="76200" cy="189195"/>
            </a:xfrm>
            <a:prstGeom prst="rect">
              <a:avLst/>
            </a:prstGeom>
          </p:spPr>
        </p:pic>
        <p:pic>
          <p:nvPicPr>
            <p:cNvPr id="185" name="object 81">
              <a:extLst>
                <a:ext uri="{FF2B5EF4-FFF2-40B4-BE49-F238E27FC236}">
                  <a16:creationId xmlns:a16="http://schemas.microsoft.com/office/drawing/2014/main" id="{D28186B0-36CE-6A9D-F195-143A213736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2405" y="4043197"/>
              <a:ext cx="76200" cy="189195"/>
            </a:xfrm>
            <a:prstGeom prst="rect">
              <a:avLst/>
            </a:prstGeom>
          </p:spPr>
        </p:pic>
        <p:pic>
          <p:nvPicPr>
            <p:cNvPr id="186" name="object 82">
              <a:extLst>
                <a:ext uri="{FF2B5EF4-FFF2-40B4-BE49-F238E27FC236}">
                  <a16:creationId xmlns:a16="http://schemas.microsoft.com/office/drawing/2014/main" id="{4E1C7FF1-4AED-104E-1824-6B10AB974BB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005" y="4044608"/>
              <a:ext cx="76200" cy="189194"/>
            </a:xfrm>
            <a:prstGeom prst="rect">
              <a:avLst/>
            </a:prstGeom>
          </p:spPr>
        </p:pic>
        <p:pic>
          <p:nvPicPr>
            <p:cNvPr id="187" name="object 83">
              <a:extLst>
                <a:ext uri="{FF2B5EF4-FFF2-40B4-BE49-F238E27FC236}">
                  <a16:creationId xmlns:a16="http://schemas.microsoft.com/office/drawing/2014/main" id="{52EF4258-2506-7180-B83E-A1C4BD2EDE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5605" y="4044607"/>
              <a:ext cx="76200" cy="189194"/>
            </a:xfrm>
            <a:prstGeom prst="rect">
              <a:avLst/>
            </a:prstGeom>
          </p:spPr>
        </p:pic>
        <p:pic>
          <p:nvPicPr>
            <p:cNvPr id="188" name="object 84">
              <a:extLst>
                <a:ext uri="{FF2B5EF4-FFF2-40B4-BE49-F238E27FC236}">
                  <a16:creationId xmlns:a16="http://schemas.microsoft.com/office/drawing/2014/main" id="{634D4896-2C7F-41CA-4AA2-F4130FD50D1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7505" y="3534159"/>
              <a:ext cx="3958508" cy="1286645"/>
            </a:xfrm>
            <a:prstGeom prst="rect">
              <a:avLst/>
            </a:prstGeom>
          </p:spPr>
        </p:pic>
        <p:sp>
          <p:nvSpPr>
            <p:cNvPr id="189" name="object 85">
              <a:extLst>
                <a:ext uri="{FF2B5EF4-FFF2-40B4-BE49-F238E27FC236}">
                  <a16:creationId xmlns:a16="http://schemas.microsoft.com/office/drawing/2014/main" id="{0BAC0793-B3EE-87C4-C2C2-4E9807BF0AF4}"/>
                </a:ext>
              </a:extLst>
            </p:cNvPr>
            <p:cNvSpPr/>
            <p:nvPr/>
          </p:nvSpPr>
          <p:spPr>
            <a:xfrm>
              <a:off x="7469905" y="4912699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86">
              <a:extLst>
                <a:ext uri="{FF2B5EF4-FFF2-40B4-BE49-F238E27FC236}">
                  <a16:creationId xmlns:a16="http://schemas.microsoft.com/office/drawing/2014/main" id="{43879D72-622A-B8E7-42A2-A353300416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202" y="4723503"/>
              <a:ext cx="76200" cy="189195"/>
            </a:xfrm>
            <a:prstGeom prst="rect">
              <a:avLst/>
            </a:prstGeom>
          </p:spPr>
        </p:pic>
        <p:sp>
          <p:nvSpPr>
            <p:cNvPr id="191" name="object 87">
              <a:extLst>
                <a:ext uri="{FF2B5EF4-FFF2-40B4-BE49-F238E27FC236}">
                  <a16:creationId xmlns:a16="http://schemas.microsoft.com/office/drawing/2014/main" id="{197B3EA9-270F-9149-E365-C28F0F038AD6}"/>
                </a:ext>
              </a:extLst>
            </p:cNvPr>
            <p:cNvSpPr/>
            <p:nvPr/>
          </p:nvSpPr>
          <p:spPr>
            <a:xfrm>
              <a:off x="8231905" y="4911288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8">
              <a:extLst>
                <a:ext uri="{FF2B5EF4-FFF2-40B4-BE49-F238E27FC236}">
                  <a16:creationId xmlns:a16="http://schemas.microsoft.com/office/drawing/2014/main" id="{21ECA377-0584-2F4C-4D62-B151885BA65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202" y="4722092"/>
              <a:ext cx="76200" cy="189195"/>
            </a:xfrm>
            <a:prstGeom prst="rect">
              <a:avLst/>
            </a:prstGeom>
          </p:spPr>
        </p:pic>
        <p:sp>
          <p:nvSpPr>
            <p:cNvPr id="193" name="object 89">
              <a:extLst>
                <a:ext uri="{FF2B5EF4-FFF2-40B4-BE49-F238E27FC236}">
                  <a16:creationId xmlns:a16="http://schemas.microsoft.com/office/drawing/2014/main" id="{EA7F6DF8-7FDE-9116-8F48-1408DCDD3C67}"/>
                </a:ext>
              </a:extLst>
            </p:cNvPr>
            <p:cNvSpPr/>
            <p:nvPr/>
          </p:nvSpPr>
          <p:spPr>
            <a:xfrm>
              <a:off x="8918506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90">
              <a:extLst>
                <a:ext uri="{FF2B5EF4-FFF2-40B4-BE49-F238E27FC236}">
                  <a16:creationId xmlns:a16="http://schemas.microsoft.com/office/drawing/2014/main" id="{D5FF6B69-E2FA-B05C-B0AB-A494E542BC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804" y="4730286"/>
              <a:ext cx="76200" cy="189195"/>
            </a:xfrm>
            <a:prstGeom prst="rect">
              <a:avLst/>
            </a:prstGeom>
          </p:spPr>
        </p:pic>
        <p:sp>
          <p:nvSpPr>
            <p:cNvPr id="195" name="object 91">
              <a:extLst>
                <a:ext uri="{FF2B5EF4-FFF2-40B4-BE49-F238E27FC236}">
                  <a16:creationId xmlns:a16="http://schemas.microsoft.com/office/drawing/2014/main" id="{35D97794-52A2-A3EF-4C53-8025715751BD}"/>
                </a:ext>
              </a:extLst>
            </p:cNvPr>
            <p:cNvSpPr/>
            <p:nvPr/>
          </p:nvSpPr>
          <p:spPr>
            <a:xfrm>
              <a:off x="96051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4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4" y="482205"/>
                  </a:lnTo>
                  <a:lnTo>
                    <a:pt x="150794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92">
              <a:extLst>
                <a:ext uri="{FF2B5EF4-FFF2-40B4-BE49-F238E27FC236}">
                  <a16:creationId xmlns:a16="http://schemas.microsoft.com/office/drawing/2014/main" id="{21A5A7C0-1EF4-C982-3ACB-37C6CE5EAD4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2405" y="4728875"/>
              <a:ext cx="76200" cy="189195"/>
            </a:xfrm>
            <a:prstGeom prst="rect">
              <a:avLst/>
            </a:prstGeom>
          </p:spPr>
        </p:pic>
        <p:sp>
          <p:nvSpPr>
            <p:cNvPr id="197" name="object 93">
              <a:extLst>
                <a:ext uri="{FF2B5EF4-FFF2-40B4-BE49-F238E27FC236}">
                  <a16:creationId xmlns:a16="http://schemas.microsoft.com/office/drawing/2014/main" id="{E759ECE4-C814-3E1A-0125-41C90AB56181}"/>
                </a:ext>
              </a:extLst>
            </p:cNvPr>
            <p:cNvSpPr/>
            <p:nvPr/>
          </p:nvSpPr>
          <p:spPr>
            <a:xfrm>
              <a:off x="102917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94">
              <a:extLst>
                <a:ext uri="{FF2B5EF4-FFF2-40B4-BE49-F238E27FC236}">
                  <a16:creationId xmlns:a16="http://schemas.microsoft.com/office/drawing/2014/main" id="{691B9B59-119B-354B-CAE9-F2C0E49BCD7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005" y="4730286"/>
              <a:ext cx="76200" cy="189194"/>
            </a:xfrm>
            <a:prstGeom prst="rect">
              <a:avLst/>
            </a:prstGeom>
          </p:spPr>
        </p:pic>
        <p:sp>
          <p:nvSpPr>
            <p:cNvPr id="199" name="object 95">
              <a:extLst>
                <a:ext uri="{FF2B5EF4-FFF2-40B4-BE49-F238E27FC236}">
                  <a16:creationId xmlns:a16="http://schemas.microsoft.com/office/drawing/2014/main" id="{52B460E9-5876-1AAE-EADE-B1DC2FFA135F}"/>
                </a:ext>
              </a:extLst>
            </p:cNvPr>
            <p:cNvSpPr/>
            <p:nvPr/>
          </p:nvSpPr>
          <p:spPr>
            <a:xfrm>
              <a:off x="10978308" y="4919482"/>
              <a:ext cx="151130" cy="482600"/>
            </a:xfrm>
            <a:custGeom>
              <a:avLst/>
              <a:gdLst/>
              <a:ahLst/>
              <a:cxnLst/>
              <a:rect l="l" t="t" r="r" b="b"/>
              <a:pathLst>
                <a:path w="151129" h="482600">
                  <a:moveTo>
                    <a:pt x="150793" y="0"/>
                  </a:moveTo>
                  <a:lnTo>
                    <a:pt x="0" y="0"/>
                  </a:lnTo>
                  <a:lnTo>
                    <a:pt x="0" y="482205"/>
                  </a:lnTo>
                  <a:lnTo>
                    <a:pt x="150793" y="482205"/>
                  </a:lnTo>
                  <a:lnTo>
                    <a:pt x="150793" y="0"/>
                  </a:lnTo>
                  <a:close/>
                </a:path>
              </a:pathLst>
            </a:custGeom>
            <a:solidFill>
              <a:srgbClr val="E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96">
              <a:extLst>
                <a:ext uri="{FF2B5EF4-FFF2-40B4-BE49-F238E27FC236}">
                  <a16:creationId xmlns:a16="http://schemas.microsoft.com/office/drawing/2014/main" id="{00C2F2EE-E26B-76FD-A7F2-1820215583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5605" y="4730285"/>
              <a:ext cx="76200" cy="189194"/>
            </a:xfrm>
            <a:prstGeom prst="rect">
              <a:avLst/>
            </a:prstGeom>
          </p:spPr>
        </p:pic>
        <p:pic>
          <p:nvPicPr>
            <p:cNvPr id="201" name="object 97">
              <a:extLst>
                <a:ext uri="{FF2B5EF4-FFF2-40B4-BE49-F238E27FC236}">
                  <a16:creationId xmlns:a16="http://schemas.microsoft.com/office/drawing/2014/main" id="{6CA1F27E-E617-64CA-936B-865F82A79E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3098" y="3407491"/>
              <a:ext cx="76200" cy="189194"/>
            </a:xfrm>
            <a:prstGeom prst="rect">
              <a:avLst/>
            </a:prstGeom>
          </p:spPr>
        </p:pic>
        <p:pic>
          <p:nvPicPr>
            <p:cNvPr id="202" name="object 98">
              <a:extLst>
                <a:ext uri="{FF2B5EF4-FFF2-40B4-BE49-F238E27FC236}">
                  <a16:creationId xmlns:a16="http://schemas.microsoft.com/office/drawing/2014/main" id="{17D06FCD-F182-E3A3-185C-A22BEC7337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097" y="3406080"/>
              <a:ext cx="76200" cy="189194"/>
            </a:xfrm>
            <a:prstGeom prst="rect">
              <a:avLst/>
            </a:prstGeom>
          </p:spPr>
        </p:pic>
        <p:pic>
          <p:nvPicPr>
            <p:cNvPr id="203" name="object 99">
              <a:extLst>
                <a:ext uri="{FF2B5EF4-FFF2-40B4-BE49-F238E27FC236}">
                  <a16:creationId xmlns:a16="http://schemas.microsoft.com/office/drawing/2014/main" id="{D2C69302-D32D-D0CA-1847-73E63FF3688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1699" y="3414274"/>
              <a:ext cx="76200" cy="189194"/>
            </a:xfrm>
            <a:prstGeom prst="rect">
              <a:avLst/>
            </a:prstGeom>
          </p:spPr>
        </p:pic>
        <p:pic>
          <p:nvPicPr>
            <p:cNvPr id="204" name="object 100">
              <a:extLst>
                <a:ext uri="{FF2B5EF4-FFF2-40B4-BE49-F238E27FC236}">
                  <a16:creationId xmlns:a16="http://schemas.microsoft.com/office/drawing/2014/main" id="{E1F1A4B7-7768-AE12-B895-5F44CFA7E8B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300" y="3412863"/>
              <a:ext cx="76200" cy="189194"/>
            </a:xfrm>
            <a:prstGeom prst="rect">
              <a:avLst/>
            </a:prstGeom>
          </p:spPr>
        </p:pic>
        <p:pic>
          <p:nvPicPr>
            <p:cNvPr id="205" name="object 101">
              <a:extLst>
                <a:ext uri="{FF2B5EF4-FFF2-40B4-BE49-F238E27FC236}">
                  <a16:creationId xmlns:a16="http://schemas.microsoft.com/office/drawing/2014/main" id="{C2ACC6A1-1BAF-EBBC-94B1-1866171BF7F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4900" y="3414273"/>
              <a:ext cx="76200" cy="189194"/>
            </a:xfrm>
            <a:prstGeom prst="rect">
              <a:avLst/>
            </a:prstGeom>
          </p:spPr>
        </p:pic>
        <p:pic>
          <p:nvPicPr>
            <p:cNvPr id="206" name="object 102">
              <a:extLst>
                <a:ext uri="{FF2B5EF4-FFF2-40B4-BE49-F238E27FC236}">
                  <a16:creationId xmlns:a16="http://schemas.microsoft.com/office/drawing/2014/main" id="{A843131C-27F0-DD24-1717-B38495E194B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1500" y="3414271"/>
              <a:ext cx="76200" cy="189195"/>
            </a:xfrm>
            <a:prstGeom prst="rect">
              <a:avLst/>
            </a:prstGeom>
          </p:spPr>
        </p:pic>
      </p:grpSp>
      <p:sp>
        <p:nvSpPr>
          <p:cNvPr id="208" name="object 104">
            <a:extLst>
              <a:ext uri="{FF2B5EF4-FFF2-40B4-BE49-F238E27FC236}">
                <a16:creationId xmlns:a16="http://schemas.microsoft.com/office/drawing/2014/main" id="{5430ACBC-000C-9790-1140-9D785659AEEA}"/>
              </a:ext>
            </a:extLst>
          </p:cNvPr>
          <p:cNvSpPr txBox="1"/>
          <p:nvPr/>
        </p:nvSpPr>
        <p:spPr>
          <a:xfrm>
            <a:off x="6969719" y="2985378"/>
            <a:ext cx="4326661" cy="116698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lang="en-US" sz="2200" b="1" spc="-5" dirty="0">
                <a:latin typeface="Calibri"/>
                <a:cs typeface="Calibri"/>
              </a:rPr>
              <a:t>Step 2: Finetune (on </a:t>
            </a: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multiple</a:t>
            </a:r>
            <a:r>
              <a:rPr lang="en-US" sz="2200" b="1" spc="-5" dirty="0">
                <a:latin typeface="Calibri"/>
                <a:cs typeface="Calibri"/>
              </a:rPr>
              <a:t> tasks)</a:t>
            </a: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lang="en-US" sz="2200" spc="-5" dirty="0">
                <a:latin typeface="Calibri"/>
                <a:cs typeface="Calibri"/>
              </a:rPr>
              <a:t>Works better comparing one-task fine-tuning even for that tasks</a:t>
            </a:r>
          </a:p>
        </p:txBody>
      </p:sp>
      <p:sp>
        <p:nvSpPr>
          <p:cNvPr id="211" name="object 34">
            <a:extLst>
              <a:ext uri="{FF2B5EF4-FFF2-40B4-BE49-F238E27FC236}">
                <a16:creationId xmlns:a16="http://schemas.microsoft.com/office/drawing/2014/main" id="{A0A64E93-115B-EFC0-E4C3-3011BF6DB68C}"/>
              </a:ext>
            </a:extLst>
          </p:cNvPr>
          <p:cNvSpPr txBox="1"/>
          <p:nvPr/>
        </p:nvSpPr>
        <p:spPr>
          <a:xfrm>
            <a:off x="7894180" y="5131011"/>
            <a:ext cx="3129915" cy="39113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016635">
              <a:lnSpc>
                <a:spcPts val="2810"/>
              </a:lnSpc>
              <a:spcBef>
                <a:spcPts val="250"/>
              </a:spcBef>
            </a:pPr>
            <a:r>
              <a:rPr lang="en-US" sz="2400" spc="-50" dirty="0">
                <a:latin typeface="Tahoma"/>
                <a:cs typeface="Tahoma"/>
              </a:rPr>
              <a:t>LLM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608E8-BD29-1F1B-50DF-0051B82220EC}"/>
              </a:ext>
            </a:extLst>
          </p:cNvPr>
          <p:cNvSpPr txBox="1"/>
          <p:nvPr/>
        </p:nvSpPr>
        <p:spPr>
          <a:xfrm>
            <a:off x="6821308" y="4249607"/>
            <a:ext cx="462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libri"/>
                <a:cs typeface="Calibri"/>
              </a:rPr>
              <a:t>Sentiment Analysis, Question Answering,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1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72E6-C54D-74AA-FC9C-ABD99EFE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Fine-tuning - Considerations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B90AC1-5288-29CC-EC6D-E46D727DF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5725" y="1581192"/>
            <a:ext cx="1061807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Similarity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 that are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tend to benefit more from multi-task finetuning.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Difficulty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one task is significantly harder than others, it may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dominate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training. Careful task sampling and loss balancing can help mitigate this.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Generalist LLMs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 purpose LLMs are often trained 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multiple tasks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improve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generalization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performance across diverse applications.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13A8A-9748-3324-7B69-BFA7B490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538" y="4487917"/>
            <a:ext cx="3854726" cy="22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41147</TotalTime>
  <Words>5137</Words>
  <Application>Microsoft Office PowerPoint</Application>
  <PresentationFormat>Widescreen</PresentationFormat>
  <Paragraphs>542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Aptos</vt:lpstr>
      <vt:lpstr>Arial</vt:lpstr>
      <vt:lpstr>Arial MT</vt:lpstr>
      <vt:lpstr>Calibri</vt:lpstr>
      <vt:lpstr>Calibri Light</vt:lpstr>
      <vt:lpstr>Courier New</vt:lpstr>
      <vt:lpstr>Söhne</vt:lpstr>
      <vt:lpstr>Tahoma</vt:lpstr>
      <vt:lpstr>Times New Roman</vt:lpstr>
      <vt:lpstr>Wingdings</vt:lpstr>
      <vt:lpstr>Office Theme</vt:lpstr>
      <vt:lpstr>Advanced Techniques with  Large Language Models   Lecture 7</vt:lpstr>
      <vt:lpstr>LLM Applications Other Than Text Generation</vt:lpstr>
      <vt:lpstr>Solution: Fine-Tuning</vt:lpstr>
      <vt:lpstr>Fine-tuning vs Training From Scratch</vt:lpstr>
      <vt:lpstr>LLMs as a Base Model for Fine-tuning</vt:lpstr>
      <vt:lpstr>Fine-tuning Approaches</vt:lpstr>
      <vt:lpstr>Full Fine-Tuning</vt:lpstr>
      <vt:lpstr>Multi-Task Fine-tuning  </vt:lpstr>
      <vt:lpstr>Multi-Task Fine-tuning - Considerations</vt:lpstr>
      <vt:lpstr>Hyperparameter Sensitivity in Full Finetuning</vt:lpstr>
      <vt:lpstr>Hyperparameters – Learning Rate</vt:lpstr>
      <vt:lpstr>Hyperparameters – Batch Size</vt:lpstr>
      <vt:lpstr>Hyperparameters - Epochs</vt:lpstr>
      <vt:lpstr>Full Fine-Tuning - Challenges</vt:lpstr>
      <vt:lpstr>Partial Fine-tuning</vt:lpstr>
      <vt:lpstr>Benefits and Challenges</vt:lpstr>
      <vt:lpstr>Feature-Based Finetuning</vt:lpstr>
      <vt:lpstr>Feature-Based Finetuning</vt:lpstr>
      <vt:lpstr>Task-specific Heads</vt:lpstr>
      <vt:lpstr>Parameter-Efficient Fine-Tuning</vt:lpstr>
      <vt:lpstr>Adapter-based Methods</vt:lpstr>
      <vt:lpstr>Adapter-Based Fine-Tuning</vt:lpstr>
      <vt:lpstr>Low-Rank Adaptation (LoRA)</vt:lpstr>
      <vt:lpstr>Low-rank Matrices - Example</vt:lpstr>
      <vt:lpstr>Training Process with LORA</vt:lpstr>
      <vt:lpstr>Parameter-Efficiency in Large Models</vt:lpstr>
      <vt:lpstr>Why LoRA works?</vt:lpstr>
      <vt:lpstr>Increasing the Precision of LoRA </vt:lpstr>
      <vt:lpstr>Benefits of LoRA</vt:lpstr>
      <vt:lpstr>Performance Comparison on Various NLP Tasks</vt:lpstr>
      <vt:lpstr>Instruction Tuning</vt:lpstr>
      <vt:lpstr>Instruction Tuning</vt:lpstr>
      <vt:lpstr>Effectiveness of Instruction Tuning</vt:lpstr>
      <vt:lpstr>Reason of Effectiveness</vt:lpstr>
      <vt:lpstr>Instruction Tuning – Improvements</vt:lpstr>
      <vt:lpstr>Generalization to Unseen Tasks</vt:lpstr>
      <vt:lpstr>Instruction Tuning Best Practices</vt:lpstr>
      <vt:lpstr>Advantage and Challenges of Instruction Tuning</vt:lpstr>
      <vt:lpstr>InstructGPT – RL from Human Feedback </vt:lpstr>
      <vt:lpstr>InstructGPT - Example</vt:lpstr>
      <vt:lpstr>InstructGPT - Results</vt:lpstr>
      <vt:lpstr>InstructGPT - Challenges </vt:lpstr>
      <vt:lpstr>Self-Instruct</vt:lpstr>
      <vt:lpstr>Selecting Fine-tuning Approach</vt:lpstr>
      <vt:lpstr>Best Practices of Fine-Tuning</vt:lpstr>
      <vt:lpstr>LLM Calibration</vt:lpstr>
      <vt:lpstr>Importance of Calibration</vt:lpstr>
      <vt:lpstr>Calibration Metrics </vt:lpstr>
      <vt:lpstr>Evaluate Calibration</vt:lpstr>
      <vt:lpstr>Evaluate Calibration - Example</vt:lpstr>
      <vt:lpstr>Evaluate Calibration - Example</vt:lpstr>
      <vt:lpstr>Evaluate Calibration - Example</vt:lpstr>
      <vt:lpstr>Calibrating LLMs - Temperature Scaling</vt:lpstr>
      <vt:lpstr>Temperature Scaling - Example</vt:lpstr>
      <vt:lpstr>Advantages of Temperature Scaling</vt:lpstr>
      <vt:lpstr>Calibrating LLMs - Platt Scaling</vt:lpstr>
      <vt:lpstr>Calibrating LLMs - Ensembles</vt:lpstr>
      <vt:lpstr>Project</vt:lpstr>
      <vt:lpstr>LLMs for MEDSS</vt:lpstr>
      <vt:lpstr>LLM vs Traditional ML</vt:lpstr>
      <vt:lpstr>Which LLM?</vt:lpstr>
      <vt:lpstr>Single vs Collective - Primary Results</vt:lpstr>
      <vt:lpstr>Problem Statement</vt:lpstr>
      <vt:lpstr>Super Learner (SL) of LLM Overall view </vt:lpstr>
      <vt:lpstr>Why Fine-Tuning?</vt:lpstr>
      <vt:lpstr>Fine-Tuning Data</vt:lpstr>
      <vt:lpstr>Fine-Tuning Approach</vt:lpstr>
      <vt:lpstr>Fine-Tuning Setup (Step 1)</vt:lpstr>
      <vt:lpstr>Before Finetuning (Step2)</vt:lpstr>
      <vt:lpstr>Fine-tuning (Step 3)</vt:lpstr>
      <vt:lpstr>After Fine-tuning (Step 4)</vt:lpstr>
      <vt:lpstr>Repeat Process and Compare Results (Step 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847</cp:revision>
  <dcterms:created xsi:type="dcterms:W3CDTF">2023-12-26T07:54:20Z</dcterms:created>
  <dcterms:modified xsi:type="dcterms:W3CDTF">2024-11-04T08:56:37Z</dcterms:modified>
</cp:coreProperties>
</file>